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diagrams/colors1.xml" ContentType="application/vnd.openxmlformats-officedocument.drawingml.diagramColors+xml"/>
  <Override PartName="/ppt/diagrams/data1.xml" ContentType="application/vnd.openxmlformats-officedocument.drawingml.diagramData+xml"/>
  <Override PartName="/ppt/diagrams/drawing1.xml" ContentType="application/vnd.ms-office.drawingml.diagramDrawing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4"/>
  </p:notesMasterIdLst>
  <p:handoutMasterIdLst>
    <p:handoutMasterId r:id="rId23"/>
  </p:handoutMasterIdLst>
  <p:sldIdLst>
    <p:sldId id="256" r:id="rId3"/>
    <p:sldId id="756" r:id="rId5"/>
    <p:sldId id="757" r:id="rId6"/>
    <p:sldId id="405" r:id="rId7"/>
    <p:sldId id="759" r:id="rId8"/>
    <p:sldId id="760" r:id="rId9"/>
    <p:sldId id="758" r:id="rId10"/>
    <p:sldId id="669" r:id="rId11"/>
    <p:sldId id="696" r:id="rId12"/>
    <p:sldId id="827" r:id="rId13"/>
    <p:sldId id="699" r:id="rId14"/>
    <p:sldId id="761" r:id="rId15"/>
    <p:sldId id="778" r:id="rId16"/>
    <p:sldId id="787" r:id="rId17"/>
    <p:sldId id="821" r:id="rId18"/>
    <p:sldId id="788" r:id="rId19"/>
    <p:sldId id="807" r:id="rId20"/>
    <p:sldId id="808" r:id="rId21"/>
    <p:sldId id="361" r:id="rId22"/>
  </p:sldIdLst>
  <p:sldSz cx="12195175" cy="6858000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9" userDrawn="1">
          <p15:clr>
            <a:srgbClr val="A4A3A4"/>
          </p15:clr>
        </p15:guide>
        <p15:guide id="2" pos="3841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53E"/>
    <a:srgbClr val="3A6CC6"/>
    <a:srgbClr val="4472C4"/>
    <a:srgbClr val="C00000"/>
    <a:srgbClr val="0070C0"/>
    <a:srgbClr val="E6E400"/>
    <a:srgbClr val="F88C97"/>
    <a:srgbClr val="5A5C68"/>
    <a:srgbClr val="EBE8F1"/>
    <a:srgbClr val="E8E8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291" autoAdjust="0"/>
    <p:restoredTop sz="94660"/>
  </p:normalViewPr>
  <p:slideViewPr>
    <p:cSldViewPr showGuides="1">
      <p:cViewPr varScale="1">
        <p:scale>
          <a:sx n="105" d="100"/>
          <a:sy n="105" d="100"/>
        </p:scale>
        <p:origin x="132" y="204"/>
      </p:cViewPr>
      <p:guideLst>
        <p:guide orient="horz" pos="2159"/>
        <p:guide pos="3841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2916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8" Type="http://schemas.openxmlformats.org/officeDocument/2006/relationships/tags" Target="tags/tag15.xml"/><Relationship Id="rId27" Type="http://schemas.openxmlformats.org/officeDocument/2006/relationships/commentAuthors" Target="commentAuthors.xml"/><Relationship Id="rId26" Type="http://schemas.openxmlformats.org/officeDocument/2006/relationships/tableStyles" Target="tableStyles.xml"/><Relationship Id="rId25" Type="http://schemas.openxmlformats.org/officeDocument/2006/relationships/viewProps" Target="viewProps.xml"/><Relationship Id="rId24" Type="http://schemas.openxmlformats.org/officeDocument/2006/relationships/presProps" Target="presProps.xml"/><Relationship Id="rId23" Type="http://schemas.openxmlformats.org/officeDocument/2006/relationships/handoutMaster" Target="handoutMasters/handoutMaster1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6041291-D635-4BE3-AC35-AB6E1E4DD57D}" type="doc">
      <dgm:prSet loTypeId="matrix" loCatId="matrix" qsTypeId="urn:microsoft.com/office/officeart/2005/8/quickstyle/simple5" qsCatId="simple" csTypeId="urn:microsoft.com/office/officeart/2005/8/colors/accent2_4" csCatId="accent1" phldr="0"/>
      <dgm:spPr/>
      <dgm:t>
        <a:bodyPr/>
        <a:p>
          <a:endParaRPr lang="zh-CN" altLang="en-US"/>
        </a:p>
      </dgm:t>
    </dgm:pt>
    <dgm:pt modelId="{4F093016-3D68-4793-B172-DD02F1715125}">
      <dgm:prSet phldrT="[文本]" phldr="0" custT="0"/>
      <dgm:spPr/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>
              <a:latin typeface="方正小标宋_GBK" panose="02000000000000000000" charset="-122"/>
              <a:ea typeface="方正小标宋_GBK" panose="02000000000000000000" charset="-122"/>
            </a:rPr>
            <a:t>政策宣传</a:t>
          </a:r>
          <a:r>
            <a:rPr lang="zh-CN" altLang="en-US">
              <a:latin typeface="方正小标宋_GBK" panose="02000000000000000000" charset="-122"/>
              <a:ea typeface="方正小标宋_GBK" panose="02000000000000000000" charset="-122"/>
            </a:rPr>
            <a:t/>
          </a:r>
          <a:endParaRPr lang="zh-CN" altLang="en-US">
            <a:latin typeface="方正小标宋_GBK" panose="02000000000000000000" charset="-122"/>
            <a:ea typeface="方正小标宋_GBK" panose="02000000000000000000" charset="-122"/>
          </a:endParaRPr>
        </a:p>
      </dgm:t>
    </dgm:pt>
    <dgm:pt modelId="{FD1EE703-4776-4158-92E8-29BD072D7D38}" cxnId="{348ED507-3072-4C06-814F-F3C63562F0E9}" type="parTrans">
      <dgm:prSet/>
      <dgm:spPr/>
      <dgm:t>
        <a:bodyPr/>
        <a:p>
          <a:endParaRPr lang="zh-CN" altLang="en-US"/>
        </a:p>
      </dgm:t>
    </dgm:pt>
    <dgm:pt modelId="{BD8698B2-45A9-4B36-9D66-470492BCADB9}" cxnId="{348ED507-3072-4C06-814F-F3C63562F0E9}" type="sibTrans">
      <dgm:prSet/>
      <dgm:spPr/>
      <dgm:t>
        <a:bodyPr/>
        <a:p>
          <a:endParaRPr lang="zh-CN" altLang="en-US"/>
        </a:p>
      </dgm:t>
    </dgm:pt>
    <dgm:pt modelId="{66B58038-7E39-4350-97EE-BC50B1C2BADD}">
      <dgm:prSet phldrT="[文本]" phldr="0" custT="0"/>
      <dgm:spPr/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>
              <a:latin typeface="方正小标宋_GBK" panose="02000000000000000000" charset="-122"/>
              <a:ea typeface="方正小标宋_GBK" panose="02000000000000000000" charset="-122"/>
            </a:rPr>
            <a:t>舆论引导</a:t>
          </a:r>
          <a:r>
            <a:rPr lang="zh-CN" altLang="en-US">
              <a:latin typeface="方正小标宋_GBK" panose="02000000000000000000" charset="-122"/>
              <a:ea typeface="方正小标宋_GBK" panose="02000000000000000000" charset="-122"/>
            </a:rPr>
            <a:t/>
          </a:r>
          <a:endParaRPr lang="zh-CN" altLang="en-US">
            <a:latin typeface="方正小标宋_GBK" panose="02000000000000000000" charset="-122"/>
            <a:ea typeface="方正小标宋_GBK" panose="02000000000000000000" charset="-122"/>
          </a:endParaRPr>
        </a:p>
      </dgm:t>
    </dgm:pt>
    <dgm:pt modelId="{63C89DD2-0104-4FBC-BAC0-619DFC355632}" cxnId="{E097DF93-D47F-4EFC-8A6B-B01D45833F61}" type="parTrans">
      <dgm:prSet/>
      <dgm:spPr/>
      <dgm:t>
        <a:bodyPr/>
        <a:p>
          <a:endParaRPr lang="zh-CN" altLang="en-US"/>
        </a:p>
      </dgm:t>
    </dgm:pt>
    <dgm:pt modelId="{8340A1C5-6FE6-47AE-979C-5FC207462CC7}" cxnId="{E097DF93-D47F-4EFC-8A6B-B01D45833F61}" type="sibTrans">
      <dgm:prSet/>
      <dgm:spPr/>
      <dgm:t>
        <a:bodyPr/>
        <a:p>
          <a:endParaRPr lang="zh-CN" altLang="en-US"/>
        </a:p>
      </dgm:t>
    </dgm:pt>
    <dgm:pt modelId="{8FBAB7DD-7892-49B8-A1A8-3FECC1DB42AD}">
      <dgm:prSet phldrT="[文本]" phldr="0" custT="0"/>
      <dgm:spPr/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>
              <a:latin typeface="方正小标宋_GBK" panose="02000000000000000000" charset="-122"/>
              <a:ea typeface="方正小标宋_GBK" panose="02000000000000000000" charset="-122"/>
            </a:rPr>
            <a:t>政策解读</a:t>
          </a:r>
          <a:r>
            <a:rPr lang="zh-CN" altLang="en-US">
              <a:latin typeface="方正小标宋_GBK" panose="02000000000000000000" charset="-122"/>
              <a:ea typeface="方正小标宋_GBK" panose="02000000000000000000" charset="-122"/>
            </a:rPr>
            <a:t/>
          </a:r>
          <a:endParaRPr lang="zh-CN" altLang="en-US">
            <a:latin typeface="方正小标宋_GBK" panose="02000000000000000000" charset="-122"/>
            <a:ea typeface="方正小标宋_GBK" panose="02000000000000000000" charset="-122"/>
          </a:endParaRPr>
        </a:p>
      </dgm:t>
    </dgm:pt>
    <dgm:pt modelId="{C6DDC852-4F81-44A2-8AA2-2C6074A1BB00}" cxnId="{811CC1C1-C442-43A1-B1E2-671C6FAF5C9A}" type="parTrans">
      <dgm:prSet/>
      <dgm:spPr/>
      <dgm:t>
        <a:bodyPr/>
        <a:p>
          <a:endParaRPr lang="zh-CN" altLang="en-US"/>
        </a:p>
      </dgm:t>
    </dgm:pt>
    <dgm:pt modelId="{1B451D25-6E72-422E-89FF-100EC983836D}" cxnId="{811CC1C1-C442-43A1-B1E2-671C6FAF5C9A}" type="sibTrans">
      <dgm:prSet/>
      <dgm:spPr/>
      <dgm:t>
        <a:bodyPr/>
        <a:p>
          <a:endParaRPr lang="zh-CN" altLang="en-US"/>
        </a:p>
      </dgm:t>
    </dgm:pt>
    <dgm:pt modelId="{D53F752B-610F-429D-A472-9101931EE029}">
      <dgm:prSet phldrT="[文本]" phldr="0" custT="0"/>
      <dgm:spPr/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>
              <a:latin typeface="方正小标宋_GBK" panose="02000000000000000000" charset="-122"/>
              <a:ea typeface="方正小标宋_GBK" panose="02000000000000000000" charset="-122"/>
            </a:rPr>
            <a:t>推广经验</a:t>
          </a:r>
          <a:r>
            <a:rPr lang="zh-CN" altLang="en-US">
              <a:latin typeface="方正小标宋_GBK" panose="02000000000000000000" charset="-122"/>
              <a:ea typeface="方正小标宋_GBK" panose="02000000000000000000" charset="-122"/>
            </a:rPr>
            <a:t/>
          </a:r>
          <a:endParaRPr lang="zh-CN" altLang="en-US">
            <a:latin typeface="方正小标宋_GBK" panose="02000000000000000000" charset="-122"/>
            <a:ea typeface="方正小标宋_GBK" panose="02000000000000000000" charset="-122"/>
          </a:endParaRPr>
        </a:p>
      </dgm:t>
    </dgm:pt>
    <dgm:pt modelId="{015AB307-BE2E-4D9C-AB71-C46979A3E022}" cxnId="{50B483D6-3E3E-45B2-B541-155781FD9374}" type="parTrans">
      <dgm:prSet/>
      <dgm:spPr/>
      <dgm:t>
        <a:bodyPr/>
        <a:p>
          <a:endParaRPr lang="zh-CN" altLang="en-US"/>
        </a:p>
      </dgm:t>
    </dgm:pt>
    <dgm:pt modelId="{EA505F1C-9A9F-4E78-81A0-992A7B10F592}" cxnId="{50B483D6-3E3E-45B2-B541-155781FD9374}" type="sibTrans">
      <dgm:prSet/>
      <dgm:spPr/>
      <dgm:t>
        <a:bodyPr/>
        <a:p>
          <a:endParaRPr lang="zh-CN" altLang="en-US"/>
        </a:p>
      </dgm:t>
    </dgm:pt>
    <dgm:pt modelId="{1452221C-C0D0-436E-B600-CF1715C402B1}" type="pres">
      <dgm:prSet presAssocID="{26041291-D635-4BE3-AC35-AB6E1E4DD57D}" presName="matrix" presStyleCnt="0">
        <dgm:presLayoutVars>
          <dgm:chMax val="1"/>
          <dgm:dir/>
          <dgm:resizeHandles val="exact"/>
        </dgm:presLayoutVars>
      </dgm:prSet>
      <dgm:spPr/>
    </dgm:pt>
    <dgm:pt modelId="{D7380329-DE0D-4E75-BDE5-FECB49DD4A0C}" type="pres">
      <dgm:prSet presAssocID="{26041291-D635-4BE3-AC35-AB6E1E4DD57D}" presName="axisShape" presStyleLbl="bgShp" presStyleIdx="0" presStyleCnt="1"/>
      <dgm:spPr/>
    </dgm:pt>
    <dgm:pt modelId="{B57255DA-6BEB-4C3A-A336-08DFB6A44E0E}" type="pres">
      <dgm:prSet presAssocID="{26041291-D635-4BE3-AC35-AB6E1E4DD57D}" presName="rect1" presStyleLbl="node1" presStyleIdx="0" presStyleCnt="4" custLinFactNeighborX="-1042" custLinFactNeighborY="369">
        <dgm:presLayoutVars>
          <dgm:chMax val="0"/>
          <dgm:chPref val="0"/>
          <dgm:bulletEnabled val="1"/>
        </dgm:presLayoutVars>
      </dgm:prSet>
      <dgm:spPr/>
    </dgm:pt>
    <dgm:pt modelId="{D33864A5-2930-4565-8D60-52D0BFA1CD67}" type="pres">
      <dgm:prSet presAssocID="{26041291-D635-4BE3-AC35-AB6E1E4DD57D}" presName="rect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7E4CFBEB-CAD6-4093-9908-0A80DECB2C27}" type="pres">
      <dgm:prSet presAssocID="{26041291-D635-4BE3-AC35-AB6E1E4DD57D}" presName="rect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3D576F72-6C28-484D-8F59-FD8FE8BD531D}" type="pres">
      <dgm:prSet presAssocID="{26041291-D635-4BE3-AC35-AB6E1E4DD57D}" presName="rect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348ED507-3072-4C06-814F-F3C63562F0E9}" srcId="{26041291-D635-4BE3-AC35-AB6E1E4DD57D}" destId="{4F093016-3D68-4793-B172-DD02F1715125}" srcOrd="0" destOrd="0" parTransId="{FD1EE703-4776-4158-92E8-29BD072D7D38}" sibTransId="{BD8698B2-45A9-4B36-9D66-470492BCADB9}"/>
    <dgm:cxn modelId="{E097DF93-D47F-4EFC-8A6B-B01D45833F61}" srcId="{26041291-D635-4BE3-AC35-AB6E1E4DD57D}" destId="{66B58038-7E39-4350-97EE-BC50B1C2BADD}" srcOrd="1" destOrd="0" parTransId="{63C89DD2-0104-4FBC-BAC0-619DFC355632}" sibTransId="{8340A1C5-6FE6-47AE-979C-5FC207462CC7}"/>
    <dgm:cxn modelId="{811CC1C1-C442-43A1-B1E2-671C6FAF5C9A}" srcId="{26041291-D635-4BE3-AC35-AB6E1E4DD57D}" destId="{8FBAB7DD-7892-49B8-A1A8-3FECC1DB42AD}" srcOrd="2" destOrd="0" parTransId="{C6DDC852-4F81-44A2-8AA2-2C6074A1BB00}" sibTransId="{1B451D25-6E72-422E-89FF-100EC983836D}"/>
    <dgm:cxn modelId="{50B483D6-3E3E-45B2-B541-155781FD9374}" srcId="{26041291-D635-4BE3-AC35-AB6E1E4DD57D}" destId="{D53F752B-610F-429D-A472-9101931EE029}" srcOrd="3" destOrd="0" parTransId="{015AB307-BE2E-4D9C-AB71-C46979A3E022}" sibTransId="{EA505F1C-9A9F-4E78-81A0-992A7B10F592}"/>
    <dgm:cxn modelId="{91D64F55-8984-419B-B8FC-3A431853E31B}" type="presOf" srcId="{26041291-D635-4BE3-AC35-AB6E1E4DD57D}" destId="{1452221C-C0D0-436E-B600-CF1715C402B1}" srcOrd="0" destOrd="0" presId="urn:microsoft.com/office/officeart/2005/8/layout/matrix2"/>
    <dgm:cxn modelId="{3BBD36CB-2B88-4E3D-97BD-4826F66A8957}" type="presParOf" srcId="{1452221C-C0D0-436E-B600-CF1715C402B1}" destId="{D7380329-DE0D-4E75-BDE5-FECB49DD4A0C}" srcOrd="0" destOrd="0" presId="urn:microsoft.com/office/officeart/2005/8/layout/matrix2"/>
    <dgm:cxn modelId="{724CC675-3AD0-4F6B-B2BA-BD60E1303FDE}" type="presParOf" srcId="{1452221C-C0D0-436E-B600-CF1715C402B1}" destId="{B57255DA-6BEB-4C3A-A336-08DFB6A44E0E}" srcOrd="1" destOrd="0" presId="urn:microsoft.com/office/officeart/2005/8/layout/matrix2"/>
    <dgm:cxn modelId="{B7B63E10-F5ED-4DE2-AAAD-67BDEAD3AD6A}" type="presOf" srcId="{4F093016-3D68-4793-B172-DD02F1715125}" destId="{B57255DA-6BEB-4C3A-A336-08DFB6A44E0E}" srcOrd="0" destOrd="0" presId="urn:microsoft.com/office/officeart/2005/8/layout/matrix2"/>
    <dgm:cxn modelId="{E4302C09-CCED-4EEB-8736-481E84B0441A}" type="presParOf" srcId="{1452221C-C0D0-436E-B600-CF1715C402B1}" destId="{D33864A5-2930-4565-8D60-52D0BFA1CD67}" srcOrd="2" destOrd="0" presId="urn:microsoft.com/office/officeart/2005/8/layout/matrix2"/>
    <dgm:cxn modelId="{D9F45D6E-9FCC-4540-9D7B-1481E6653635}" type="presOf" srcId="{66B58038-7E39-4350-97EE-BC50B1C2BADD}" destId="{D33864A5-2930-4565-8D60-52D0BFA1CD67}" srcOrd="0" destOrd="0" presId="urn:microsoft.com/office/officeart/2005/8/layout/matrix2"/>
    <dgm:cxn modelId="{26DF31BB-D677-497E-9CEF-D0401011F30B}" type="presParOf" srcId="{1452221C-C0D0-436E-B600-CF1715C402B1}" destId="{7E4CFBEB-CAD6-4093-9908-0A80DECB2C27}" srcOrd="3" destOrd="0" presId="urn:microsoft.com/office/officeart/2005/8/layout/matrix2"/>
    <dgm:cxn modelId="{3132DB52-AD2A-4BA4-AA7A-3B4D626B1C22}" type="presOf" srcId="{8FBAB7DD-7892-49B8-A1A8-3FECC1DB42AD}" destId="{7E4CFBEB-CAD6-4093-9908-0A80DECB2C27}" srcOrd="0" destOrd="0" presId="urn:microsoft.com/office/officeart/2005/8/layout/matrix2"/>
    <dgm:cxn modelId="{908169BC-604E-4175-9AF9-EB619A88E25D}" type="presParOf" srcId="{1452221C-C0D0-436E-B600-CF1715C402B1}" destId="{3D576F72-6C28-484D-8F59-FD8FE8BD531D}" srcOrd="4" destOrd="0" presId="urn:microsoft.com/office/officeart/2005/8/layout/matrix2"/>
    <dgm:cxn modelId="{1F3684DE-FA5E-4265-9448-0129B611BA13}" type="presOf" srcId="{D53F752B-610F-429D-A472-9101931EE029}" destId="{3D576F72-6C28-484D-8F59-FD8FE8BD531D}" srcOrd="0" destOrd="0" presId="urn:microsoft.com/office/officeart/2005/8/layout/matrix2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组合 1"/>
      <dsp:cNvGrpSpPr/>
    </dsp:nvGrpSpPr>
    <dsp:grpSpPr>
      <a:xfrm>
        <a:off x="0" y="0"/>
        <a:ext cx="4724400" cy="4724400"/>
        <a:chOff x="0" y="0"/>
        <a:chExt cx="4724400" cy="4724400"/>
      </a:xfrm>
    </dsp:grpSpPr>
    <dsp:sp modelId="{D7380329-DE0D-4E75-BDE5-FECB49DD4A0C}">
      <dsp:nvSpPr>
        <dsp:cNvPr id="3" name="十字箭头 2"/>
        <dsp:cNvSpPr/>
      </dsp:nvSpPr>
      <dsp:spPr bwMode="white">
        <a:xfrm>
          <a:off x="384175" y="0"/>
          <a:ext cx="4724400" cy="4724400"/>
        </a:xfrm>
        <a:prstGeom prst="quadArrow">
          <a:avLst>
            <a:gd name="adj1" fmla="val 2000"/>
            <a:gd name="adj2" fmla="val 4000"/>
            <a:gd name="adj3" fmla="val 5000"/>
          </a:avLst>
        </a:prstGeom>
      </dsp:spPr>
      <dsp:style>
        <a:lnRef idx="0">
          <a:schemeClr val="dk1"/>
        </a:lnRef>
        <a:fillRef idx="1">
          <a:schemeClr val="accent2">
            <a:tint val="55000"/>
          </a:schemeClr>
        </a:fillRef>
        <a:effectRef idx="2">
          <a:scrgbClr r="0" g="0" b="0"/>
        </a:effectRef>
        <a:fontRef idx="minor"/>
      </dsp:style>
      <dsp:txXfrm>
        <a:off x="384175" y="0"/>
        <a:ext cx="4724400" cy="4724400"/>
      </dsp:txXfrm>
    </dsp:sp>
    <dsp:sp modelId="{B57255DA-6BEB-4C3A-A336-08DFB6A44E0E}">
      <dsp:nvSpPr>
        <dsp:cNvPr id="4" name="圆角矩形 3"/>
        <dsp:cNvSpPr/>
      </dsp:nvSpPr>
      <dsp:spPr bwMode="white">
        <a:xfrm>
          <a:off x="671570" y="314059"/>
          <a:ext cx="1889760" cy="1889760"/>
        </a:xfrm>
        <a:prstGeom prst="roundRect">
          <a:avLst/>
        </a:prstGeom>
      </dsp:spPr>
      <dsp:style>
        <a:lnRef idx="0">
          <a:schemeClr val="lt1"/>
        </a:lnRef>
        <a:fillRef idx="3">
          <a:schemeClr val="accent2">
            <a:shade val="50000"/>
            <a:hueOff val="0"/>
            <a:satOff val="0"/>
            <a:lumOff val="0"/>
            <a:alpha val="100000"/>
          </a:schemeClr>
        </a:fillRef>
        <a:effectRef idx="3">
          <a:scrgbClr r="0" g="0" b="0"/>
        </a:effectRef>
        <a:fontRef idx="minor">
          <a:schemeClr val="lt1"/>
        </a:fontRef>
      </dsp:style>
      <dsp:txBody>
        <a:bodyPr vert="horz" wrap="square" lIns="167640" tIns="167640" rIns="167640" bIns="167640" anchor="ctr"/>
        <a:lstStyle>
          <a:lvl1pPr algn="ctr">
            <a:defRPr sz="4400"/>
          </a:lvl1pPr>
          <a:lvl2pPr marL="285750" indent="-285750" algn="ctr">
            <a:defRPr sz="3400"/>
          </a:lvl2pPr>
          <a:lvl3pPr marL="571500" indent="-285750" algn="ctr">
            <a:defRPr sz="3400"/>
          </a:lvl3pPr>
          <a:lvl4pPr marL="857250" indent="-285750" algn="ctr">
            <a:defRPr sz="3400"/>
          </a:lvl4pPr>
          <a:lvl5pPr marL="1143000" indent="-285750" algn="ctr">
            <a:defRPr sz="3400"/>
          </a:lvl5pPr>
          <a:lvl6pPr marL="1428750" indent="-285750" algn="ctr">
            <a:defRPr sz="3400"/>
          </a:lvl6pPr>
          <a:lvl7pPr marL="1714500" indent="-285750" algn="ctr">
            <a:defRPr sz="3400"/>
          </a:lvl7pPr>
          <a:lvl8pPr marL="2000250" indent="-285750" algn="ctr">
            <a:defRPr sz="3400"/>
          </a:lvl8pPr>
          <a:lvl9pPr marL="2286000" indent="-285750" algn="ctr">
            <a:defRPr sz="34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>
              <a:latin typeface="方正小标宋_GBK" panose="02000000000000000000" charset="-122"/>
              <a:ea typeface="方正小标宋_GBK" panose="02000000000000000000" charset="-122"/>
            </a:rPr>
            <a:t>政策宣传</a:t>
          </a:r>
          <a:endParaRPr lang="zh-CN" altLang="en-US">
            <a:latin typeface="方正小标宋_GBK" panose="02000000000000000000" charset="-122"/>
            <a:ea typeface="方正小标宋_GBK" panose="02000000000000000000" charset="-122"/>
          </a:endParaRPr>
        </a:p>
      </dsp:txBody>
      <dsp:txXfrm>
        <a:off x="671570" y="314059"/>
        <a:ext cx="1889760" cy="1889760"/>
      </dsp:txXfrm>
    </dsp:sp>
    <dsp:sp modelId="{D33864A5-2930-4565-8D60-52D0BFA1CD67}">
      <dsp:nvSpPr>
        <dsp:cNvPr id="5" name="圆角矩形 4"/>
        <dsp:cNvSpPr/>
      </dsp:nvSpPr>
      <dsp:spPr bwMode="white">
        <a:xfrm>
          <a:off x="2911729" y="307086"/>
          <a:ext cx="1889760" cy="1889760"/>
        </a:xfrm>
        <a:prstGeom prst="roundRect">
          <a:avLst/>
        </a:prstGeom>
      </dsp:spPr>
      <dsp:style>
        <a:lnRef idx="0">
          <a:schemeClr val="lt1"/>
        </a:lnRef>
        <a:fillRef idx="3">
          <a:schemeClr val="accent2">
            <a:shade val="50000"/>
            <a:hueOff val="-300000"/>
            <a:satOff val="3529"/>
            <a:lumOff val="23529"/>
            <a:alpha val="100000"/>
          </a:schemeClr>
        </a:fillRef>
        <a:effectRef idx="3">
          <a:scrgbClr r="0" g="0" b="0"/>
        </a:effectRef>
        <a:fontRef idx="minor">
          <a:schemeClr val="lt1"/>
        </a:fontRef>
      </dsp:style>
      <dsp:txBody>
        <a:bodyPr vert="horz" wrap="square" lIns="167640" tIns="167640" rIns="167640" bIns="167640" anchor="ctr"/>
        <a:lstStyle>
          <a:lvl1pPr algn="ctr">
            <a:defRPr sz="4400"/>
          </a:lvl1pPr>
          <a:lvl2pPr marL="285750" indent="-285750" algn="ctr">
            <a:defRPr sz="3400"/>
          </a:lvl2pPr>
          <a:lvl3pPr marL="571500" indent="-285750" algn="ctr">
            <a:defRPr sz="3400"/>
          </a:lvl3pPr>
          <a:lvl4pPr marL="857250" indent="-285750" algn="ctr">
            <a:defRPr sz="3400"/>
          </a:lvl4pPr>
          <a:lvl5pPr marL="1143000" indent="-285750" algn="ctr">
            <a:defRPr sz="3400"/>
          </a:lvl5pPr>
          <a:lvl6pPr marL="1428750" indent="-285750" algn="ctr">
            <a:defRPr sz="3400"/>
          </a:lvl6pPr>
          <a:lvl7pPr marL="1714500" indent="-285750" algn="ctr">
            <a:defRPr sz="3400"/>
          </a:lvl7pPr>
          <a:lvl8pPr marL="2000250" indent="-285750" algn="ctr">
            <a:defRPr sz="3400"/>
          </a:lvl8pPr>
          <a:lvl9pPr marL="2286000" indent="-285750" algn="ctr">
            <a:defRPr sz="34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>
              <a:latin typeface="方正小标宋_GBK" panose="02000000000000000000" charset="-122"/>
              <a:ea typeface="方正小标宋_GBK" panose="02000000000000000000" charset="-122"/>
            </a:rPr>
            <a:t>舆论引导</a:t>
          </a:r>
          <a:endParaRPr lang="zh-CN" altLang="en-US">
            <a:latin typeface="方正小标宋_GBK" panose="02000000000000000000" charset="-122"/>
            <a:ea typeface="方正小标宋_GBK" panose="02000000000000000000" charset="-122"/>
          </a:endParaRPr>
        </a:p>
      </dsp:txBody>
      <dsp:txXfrm>
        <a:off x="2911729" y="307086"/>
        <a:ext cx="1889760" cy="1889760"/>
      </dsp:txXfrm>
    </dsp:sp>
    <dsp:sp modelId="{7E4CFBEB-CAD6-4093-9908-0A80DECB2C27}">
      <dsp:nvSpPr>
        <dsp:cNvPr id="6" name="圆角矩形 5"/>
        <dsp:cNvSpPr/>
      </dsp:nvSpPr>
      <dsp:spPr bwMode="white">
        <a:xfrm>
          <a:off x="691261" y="2527554"/>
          <a:ext cx="1889760" cy="1889760"/>
        </a:xfrm>
        <a:prstGeom prst="roundRect">
          <a:avLst/>
        </a:prstGeom>
      </dsp:spPr>
      <dsp:style>
        <a:lnRef idx="0">
          <a:schemeClr val="lt1"/>
        </a:lnRef>
        <a:fillRef idx="3">
          <a:schemeClr val="accent2">
            <a:shade val="50000"/>
            <a:hueOff val="-600000"/>
            <a:satOff val="7059"/>
            <a:lumOff val="47059"/>
            <a:alpha val="100000"/>
          </a:schemeClr>
        </a:fillRef>
        <a:effectRef idx="3">
          <a:scrgbClr r="0" g="0" b="0"/>
        </a:effectRef>
        <a:fontRef idx="minor">
          <a:schemeClr val="lt1"/>
        </a:fontRef>
      </dsp:style>
      <dsp:txBody>
        <a:bodyPr vert="horz" wrap="square" lIns="167640" tIns="167640" rIns="167640" bIns="167640" anchor="ctr"/>
        <a:lstStyle>
          <a:lvl1pPr algn="ctr">
            <a:defRPr sz="4400"/>
          </a:lvl1pPr>
          <a:lvl2pPr marL="285750" indent="-285750" algn="ctr">
            <a:defRPr sz="3400"/>
          </a:lvl2pPr>
          <a:lvl3pPr marL="571500" indent="-285750" algn="ctr">
            <a:defRPr sz="3400"/>
          </a:lvl3pPr>
          <a:lvl4pPr marL="857250" indent="-285750" algn="ctr">
            <a:defRPr sz="3400"/>
          </a:lvl4pPr>
          <a:lvl5pPr marL="1143000" indent="-285750" algn="ctr">
            <a:defRPr sz="3400"/>
          </a:lvl5pPr>
          <a:lvl6pPr marL="1428750" indent="-285750" algn="ctr">
            <a:defRPr sz="3400"/>
          </a:lvl6pPr>
          <a:lvl7pPr marL="1714500" indent="-285750" algn="ctr">
            <a:defRPr sz="3400"/>
          </a:lvl7pPr>
          <a:lvl8pPr marL="2000250" indent="-285750" algn="ctr">
            <a:defRPr sz="3400"/>
          </a:lvl8pPr>
          <a:lvl9pPr marL="2286000" indent="-285750" algn="ctr">
            <a:defRPr sz="34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>
              <a:latin typeface="方正小标宋_GBK" panose="02000000000000000000" charset="-122"/>
              <a:ea typeface="方正小标宋_GBK" panose="02000000000000000000" charset="-122"/>
            </a:rPr>
            <a:t>政策解读</a:t>
          </a:r>
          <a:endParaRPr lang="zh-CN" altLang="en-US">
            <a:latin typeface="方正小标宋_GBK" panose="02000000000000000000" charset="-122"/>
            <a:ea typeface="方正小标宋_GBK" panose="02000000000000000000" charset="-122"/>
          </a:endParaRPr>
        </a:p>
      </dsp:txBody>
      <dsp:txXfrm>
        <a:off x="691261" y="2527554"/>
        <a:ext cx="1889760" cy="1889760"/>
      </dsp:txXfrm>
    </dsp:sp>
    <dsp:sp modelId="{3D576F72-6C28-484D-8F59-FD8FE8BD531D}">
      <dsp:nvSpPr>
        <dsp:cNvPr id="7" name="圆角矩形 6"/>
        <dsp:cNvSpPr/>
      </dsp:nvSpPr>
      <dsp:spPr bwMode="white">
        <a:xfrm>
          <a:off x="2911729" y="2527554"/>
          <a:ext cx="1889760" cy="1889760"/>
        </a:xfrm>
        <a:prstGeom prst="roundRect">
          <a:avLst/>
        </a:prstGeom>
      </dsp:spPr>
      <dsp:style>
        <a:lnRef idx="0">
          <a:schemeClr val="lt1"/>
        </a:lnRef>
        <a:fillRef idx="3">
          <a:schemeClr val="accent2">
            <a:tint val="45000"/>
            <a:hueOff val="300000"/>
            <a:satOff val="-3528"/>
            <a:lumOff val="-23528"/>
            <a:alpha val="100000"/>
          </a:schemeClr>
        </a:fillRef>
        <a:effectRef idx="3">
          <a:scrgbClr r="0" g="0" b="0"/>
        </a:effectRef>
        <a:fontRef idx="minor">
          <a:schemeClr val="lt1"/>
        </a:fontRef>
      </dsp:style>
      <dsp:txBody>
        <a:bodyPr vert="horz" wrap="square" lIns="167640" tIns="167640" rIns="167640" bIns="167640" anchor="ctr"/>
        <a:lstStyle>
          <a:lvl1pPr algn="ctr">
            <a:defRPr sz="4400"/>
          </a:lvl1pPr>
          <a:lvl2pPr marL="285750" indent="-285750" algn="ctr">
            <a:defRPr sz="3400"/>
          </a:lvl2pPr>
          <a:lvl3pPr marL="571500" indent="-285750" algn="ctr">
            <a:defRPr sz="3400"/>
          </a:lvl3pPr>
          <a:lvl4pPr marL="857250" indent="-285750" algn="ctr">
            <a:defRPr sz="3400"/>
          </a:lvl4pPr>
          <a:lvl5pPr marL="1143000" indent="-285750" algn="ctr">
            <a:defRPr sz="3400"/>
          </a:lvl5pPr>
          <a:lvl6pPr marL="1428750" indent="-285750" algn="ctr">
            <a:defRPr sz="3400"/>
          </a:lvl6pPr>
          <a:lvl7pPr marL="1714500" indent="-285750" algn="ctr">
            <a:defRPr sz="3400"/>
          </a:lvl7pPr>
          <a:lvl8pPr marL="2000250" indent="-285750" algn="ctr">
            <a:defRPr sz="3400"/>
          </a:lvl8pPr>
          <a:lvl9pPr marL="2286000" indent="-285750" algn="ctr">
            <a:defRPr sz="34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>
              <a:latin typeface="方正小标宋_GBK" panose="02000000000000000000" charset="-122"/>
              <a:ea typeface="方正小标宋_GBK" panose="02000000000000000000" charset="-122"/>
            </a:rPr>
            <a:t>推广经验</a:t>
          </a:r>
          <a:endParaRPr lang="zh-CN" altLang="en-US">
            <a:latin typeface="方正小标宋_GBK" panose="02000000000000000000" charset="-122"/>
            <a:ea typeface="方正小标宋_GBK" panose="02000000000000000000" charset="-122"/>
          </a:endParaRPr>
        </a:p>
      </dsp:txBody>
      <dsp:txXfrm>
        <a:off x="2911729" y="2527554"/>
        <a:ext cx="1889760" cy="18897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2">
  <dgm:title val=""/>
  <dgm:desc val=""/>
  <dgm:catLst>
    <dgm:cat type="matrix" pri="3000"/>
  </dgm:catLst>
  <dgm:sampData>
    <dgm:dataModel>
      <dgm:ptLst>
        <dgm:pt modelId="0" type="doc">
          <dgm:prSet qsTypeId="urn:microsoft.com/office/officeart/2005/8/quickstyle/simple5" csTypeId="urn:microsoft.com/office/officeart/2005/8/colors/accent6_5"/>
        </dgm:pt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l" for="ch" forName="rect1" refType="w" fact="0.065"/>
          <dgm:constr type="t" for="ch" forName="rect1" refType="h" fact="0.065"/>
          <dgm:constr type="w" for="ch" forName="rect2" refType="w" fact="0.4"/>
          <dgm:constr type="h" for="ch" forName="rect2" refType="h" fact="0.4"/>
          <dgm:constr type="r" for="ch" forName="rect2" refType="w" fact="0.935"/>
          <dgm:constr type="t" for="ch" forName="rect2" refType="h" fact="0.065"/>
          <dgm:constr type="w" for="ch" forName="rect3" refType="w" fact="0.4"/>
          <dgm:constr type="h" for="ch" forName="rect3" refType="w" fact="0.4"/>
          <dgm:constr type="l" for="ch" forName="rect3" refType="w" fact="0.065"/>
          <dgm:constr type="b" for="ch" forName="rect3" refType="h" fact="0.935"/>
          <dgm:constr type="w" for="ch" forName="rect4" refType="w" fact="0.4"/>
          <dgm:constr type="h" for="ch" forName="rect4" refType="h" fact="0.4"/>
          <dgm:constr type="r" for="ch" forName="rect4" refType="w" fact="0.935"/>
          <dgm:constr type="b" for="ch" forName="rect4" refType="h" fact="0.935"/>
        </dgm:constrLst>
      </dgm:if>
      <dgm:else name="Name2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r" for="ch" forName="rect1" refType="w" fact="0.935"/>
          <dgm:constr type="t" for="ch" forName="rect1" refType="h" fact="0.065"/>
          <dgm:constr type="w" for="ch" forName="rect2" refType="w" fact="0.4"/>
          <dgm:constr type="h" for="ch" forName="rect2" refType="h" fact="0.4"/>
          <dgm:constr type="l" for="ch" forName="rect2" refType="w" fact="0.065"/>
          <dgm:constr type="t" for="ch" forName="rect2" refType="h" fact="0.065"/>
          <dgm:constr type="w" for="ch" forName="rect3" refType="w" fact="0.4"/>
          <dgm:constr type="h" for="ch" forName="rect3" refType="w" fact="0.4"/>
          <dgm:constr type="r" for="ch" forName="rect3" refType="w" fact="0.935"/>
          <dgm:constr type="b" for="ch" forName="rect3" refType="h" fact="0.935"/>
          <dgm:constr type="w" for="ch" forName="rect4" refType="w" fact="0.4"/>
          <dgm:constr type="h" for="ch" forName="rect4" refType="h" fact="0.4"/>
          <dgm:constr type="l" for="ch" forName="rect4" refType="w" fact="0.065"/>
          <dgm:constr type="b" for="ch" forName="rect4" refType="h" fact="0.935"/>
        </dgm:constrLst>
      </dgm:else>
    </dgm:choose>
    <dgm:ruleLst/>
    <dgm:choose name="Name3">
      <dgm:if name="Name4" axis="ch" ptType="node" func="cnt" op="gte" val="1">
        <dgm:layoutNode name="axisShape" styleLbl="bgShp">
          <dgm:alg type="sp"/>
          <dgm:shape xmlns:r="http://schemas.openxmlformats.org/officeDocument/2006/relationships" type="quadArrow" r:blip="">
            <dgm:adjLst>
              <dgm:adj idx="1" val="0.02"/>
              <dgm:adj idx="2" val="0.04"/>
              <dgm:adj idx="3" val="0.05"/>
            </dgm:adjLst>
          </dgm:shape>
          <dgm:presOf/>
          <dgm:constrLst/>
          <dgm:ruleLst/>
        </dgm:layoutNode>
        <dgm:layoutNode name="rect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25802F-C700-45B4-AC89-8BA75D7D24E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CF67CB-FF34-4C38-B923-61FC4FC8CC9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6C99D0-ADD1-4845-AA08-3E267B8485C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1D7F5D-4814-4A6E-BC59-7E828A123DB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1D7F5D-4814-4A6E-BC59-7E828A123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1D7F5D-4814-4A6E-BC59-7E828A123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1D7F5D-4814-4A6E-BC59-7E828A123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1D7F5D-4814-4A6E-BC59-7E828A123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1D7F5D-4814-4A6E-BC59-7E828A123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1D7F5D-4814-4A6E-BC59-7E828A123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1D7F5D-4814-4A6E-BC59-7E828A123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1D7F5D-4814-4A6E-BC59-7E828A123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1D7F5D-4814-4A6E-BC59-7E828A123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1D7F5D-4814-4A6E-BC59-7E828A123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1D7F5D-4814-4A6E-BC59-7E828A123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1D7F5D-4814-4A6E-BC59-7E828A123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1D7F5D-4814-4A6E-BC59-7E828A123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1D7F5D-4814-4A6E-BC59-7E828A123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1D7F5D-4814-4A6E-BC59-7E828A123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397" y="1122363"/>
            <a:ext cx="9146381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397" y="3602038"/>
            <a:ext cx="9146381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58F2A-BAA2-49FA-8BD1-A987B1CACB9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26298-8A57-44CF-95B1-21076B7DF7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58F2A-BAA2-49FA-8BD1-A987B1CACB9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26298-8A57-44CF-95B1-21076B7DF7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2067" y="1709739"/>
            <a:ext cx="10518338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2067" y="4589464"/>
            <a:ext cx="10518338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58F2A-BAA2-49FA-8BD1-A987B1CACB9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26298-8A57-44CF-95B1-21076B7DF7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418" y="1825625"/>
            <a:ext cx="5182949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3808" y="1825625"/>
            <a:ext cx="5182949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58F2A-BAA2-49FA-8BD1-A987B1CACB9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26298-8A57-44CF-95B1-21076B7DF7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40007" y="365126"/>
            <a:ext cx="10518338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40007" y="1681163"/>
            <a:ext cx="515913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40007" y="2505075"/>
            <a:ext cx="5159130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3807" y="1681163"/>
            <a:ext cx="518453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3807" y="2505075"/>
            <a:ext cx="518453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58F2A-BAA2-49FA-8BD1-A987B1CACB97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26298-8A57-44CF-95B1-21076B7DF7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58F2A-BAA2-49FA-8BD1-A987B1CACB97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26298-8A57-44CF-95B1-21076B7DF7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58F2A-BAA2-49FA-8BD1-A987B1CACB97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26298-8A57-44CF-95B1-21076B7DF7BD}" type="slidenum">
              <a:rPr lang="zh-CN" altLang="en-US" smtClean="0"/>
            </a:fld>
            <a:endParaRPr lang="zh-CN" altLang="en-US"/>
          </a:p>
        </p:txBody>
      </p:sp>
      <p:pic>
        <p:nvPicPr>
          <p:cNvPr id="5" name="Picture 4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11874"/>
            <a:ext cx="12189883" cy="6969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40007" y="457200"/>
            <a:ext cx="3933261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4538" y="987426"/>
            <a:ext cx="6173807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40007" y="2057400"/>
            <a:ext cx="3933261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58F2A-BAA2-49FA-8BD1-A987B1CACB9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26298-8A57-44CF-95B1-21076B7DF7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40007" y="457200"/>
            <a:ext cx="3933261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4538" y="987426"/>
            <a:ext cx="6173807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40007" y="2057400"/>
            <a:ext cx="3933261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58F2A-BAA2-49FA-8BD1-A987B1CACB9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26298-8A57-44CF-95B1-21076B7DF7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58F2A-BAA2-49FA-8BD1-A987B1CACB9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26298-8A57-44CF-95B1-21076B7DF7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7172" y="365125"/>
            <a:ext cx="2629585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418" y="365125"/>
            <a:ext cx="7736314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58F2A-BAA2-49FA-8BD1-A987B1CACB9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26298-8A57-44CF-95B1-21076B7DF7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419" y="365126"/>
            <a:ext cx="1051833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419" y="1825625"/>
            <a:ext cx="1051833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418" y="6356351"/>
            <a:ext cx="27439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158F2A-BAA2-49FA-8BD1-A987B1CACB9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9652" y="6356351"/>
            <a:ext cx="41158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2843" y="6356351"/>
            <a:ext cx="27439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926298-8A57-44CF-95B1-21076B7DF7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1.xml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6.xml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3.xml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7.xml"/><Relationship Id="rId2" Type="http://schemas.openxmlformats.org/officeDocument/2006/relationships/tags" Target="../tags/tag4.xml"/><Relationship Id="rId1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.xml"/><Relationship Id="rId3" Type="http://schemas.openxmlformats.org/officeDocument/2006/relationships/slideLayout" Target="../slideLayouts/slideLayout7.xml"/><Relationship Id="rId2" Type="http://schemas.openxmlformats.org/officeDocument/2006/relationships/tags" Target="../tags/tag8.xml"/><Relationship Id="rId1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4.xml"/><Relationship Id="rId3" Type="http://schemas.openxmlformats.org/officeDocument/2006/relationships/slideLayout" Target="../slideLayouts/slideLayout7.xml"/><Relationship Id="rId2" Type="http://schemas.openxmlformats.org/officeDocument/2006/relationships/tags" Target="../tags/tag10.xml"/><Relationship Id="rId1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5.xml"/><Relationship Id="rId3" Type="http://schemas.openxmlformats.org/officeDocument/2006/relationships/slideLayout" Target="../slideLayouts/slideLayout7.xml"/><Relationship Id="rId2" Type="http://schemas.openxmlformats.org/officeDocument/2006/relationships/tags" Target="../tags/tag11.xml"/><Relationship Id="rId1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6.xml"/><Relationship Id="rId7" Type="http://schemas.openxmlformats.org/officeDocument/2006/relationships/slideLayout" Target="../slideLayouts/slideLayout7.xml"/><Relationship Id="rId6" Type="http://schemas.openxmlformats.org/officeDocument/2006/relationships/tags" Target="../tags/tag12.xml"/><Relationship Id="rId5" Type="http://schemas.microsoft.com/office/2007/relationships/diagramDrawing" Target="../diagrams/drawing1.xml"/><Relationship Id="rId4" Type="http://schemas.openxmlformats.org/officeDocument/2006/relationships/diagramColors" Target="../diagrams/colors1.xml"/><Relationship Id="rId3" Type="http://schemas.openxmlformats.org/officeDocument/2006/relationships/diagramQuickStyle" Target="../diagrams/quickStyle1.xml"/><Relationship Id="rId2" Type="http://schemas.openxmlformats.org/officeDocument/2006/relationships/diagramLayout" Target="../diagrams/layout1.xml"/><Relationship Id="rId1" Type="http://schemas.openxmlformats.org/officeDocument/2006/relationships/diagramData" Target="../diagrams/data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3.xml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8.xml"/><Relationship Id="rId3" Type="http://schemas.openxmlformats.org/officeDocument/2006/relationships/slideLayout" Target="../slideLayouts/slideLayout7.xml"/><Relationship Id="rId2" Type="http://schemas.openxmlformats.org/officeDocument/2006/relationships/tags" Target="../tags/tag14.xml"/><Relationship Id="rId1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968" y="4636461"/>
            <a:ext cx="12230923" cy="2336766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796925" y="405130"/>
            <a:ext cx="10600690" cy="2144395"/>
          </a:xfrm>
          <a:prstGeom prst="rect">
            <a:avLst/>
          </a:prstGeom>
          <a:solidFill>
            <a:srgbClr val="C00000"/>
          </a:solidFill>
          <a:ln w="152400">
            <a:solidFill>
              <a:srgbClr val="C00000"/>
            </a:solidFill>
          </a:ln>
          <a:effectLst>
            <a:outerShdw blurRad="215900" dist="50800" dir="5400000" algn="ctr" rotWithShape="0">
              <a:srgbClr val="000000">
                <a:alpha val="80000"/>
              </a:srgbClr>
            </a:outerShdw>
          </a:effectLst>
          <a:scene3d>
            <a:camera prst="orthographicFront"/>
            <a:lightRig rig="threePt" dir="t"/>
          </a:scene3d>
          <a:sp3d>
            <a:bevelT w="190500" h="38100"/>
          </a:sp3d>
        </p:spPr>
        <p:txBody>
          <a:bodyPr wrap="square" rtlCol="0">
            <a:noAutofit/>
          </a:bodyPr>
          <a:lstStyle/>
          <a:p>
            <a:pPr algn="ctr" defTabSz="1219200" fontAlgn="auto">
              <a:lnSpc>
                <a:spcPts val="2400"/>
              </a:lnSpc>
            </a:pPr>
            <a:endParaRPr lang="zh-CN" altLang="en-US" sz="48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algn="ctr" defTabSz="1219200" fontAlgn="auto">
              <a:lnSpc>
                <a:spcPts val="2800"/>
              </a:lnSpc>
            </a:pPr>
            <a:endParaRPr lang="zh-CN" altLang="en-US" sz="48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algn="ctr" defTabSz="1219200" fontAlgn="auto">
              <a:lnSpc>
                <a:spcPts val="2800"/>
              </a:lnSpc>
            </a:pPr>
            <a:r>
              <a:rPr lang="zh-CN" altLang="en-US" sz="48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关于惠州仲恺高新区房屋征收房票安置</a:t>
            </a:r>
            <a:endParaRPr lang="zh-CN" altLang="en-US" sz="48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algn="ctr" defTabSz="1219200" fontAlgn="auto">
              <a:lnSpc>
                <a:spcPts val="2800"/>
              </a:lnSpc>
            </a:pPr>
            <a:endParaRPr lang="zh-CN" altLang="en-US" sz="48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algn="ctr" defTabSz="1219200" fontAlgn="auto">
              <a:lnSpc>
                <a:spcPts val="2800"/>
              </a:lnSpc>
            </a:pPr>
            <a:r>
              <a:rPr lang="zh-CN" altLang="en-US" sz="48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实施细则</a:t>
            </a:r>
            <a:endParaRPr lang="zh-CN" altLang="en-US" sz="48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algn="ctr" defTabSz="1219200" fontAlgn="auto">
              <a:lnSpc>
                <a:spcPts val="2800"/>
              </a:lnSpc>
            </a:pPr>
            <a:endParaRPr lang="zh-CN" altLang="en-US" sz="48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8" name="文本框 6"/>
          <p:cNvSpPr txBox="1"/>
          <p:nvPr/>
        </p:nvSpPr>
        <p:spPr>
          <a:xfrm>
            <a:off x="4496341" y="4724726"/>
            <a:ext cx="3321685" cy="829945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90500"/>
          </a:sp3d>
        </p:spPr>
        <p:txBody>
          <a:bodyPr wrap="none" rtlCol="0">
            <a:spAutoFit/>
          </a:bodyPr>
          <a:lstStyle/>
          <a:p>
            <a:pPr algn="ctr"/>
            <a:r>
              <a:rPr lang="zh-CN" altLang="zh-CN" sz="2400" b="1" dirty="0">
                <a:solidFill>
                  <a:srgbClr val="C2241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惠州仲恺自然资源分局 </a:t>
            </a:r>
            <a:endParaRPr lang="zh-CN" altLang="zh-CN" sz="2400" b="1" dirty="0">
              <a:solidFill>
                <a:srgbClr val="C2241C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algn="ctr"/>
            <a:r>
              <a:rPr lang="en-US" altLang="zh-CN" sz="2400" b="1" dirty="0">
                <a:solidFill>
                  <a:srgbClr val="C2241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2025</a:t>
            </a:r>
            <a:r>
              <a:rPr lang="zh-CN" altLang="en-US" sz="2400" b="1" dirty="0">
                <a:solidFill>
                  <a:srgbClr val="C2241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年</a:t>
            </a:r>
            <a:r>
              <a:rPr lang="en-US" altLang="zh-CN" sz="2400" b="1" dirty="0">
                <a:solidFill>
                  <a:srgbClr val="C2241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04</a:t>
            </a:r>
            <a:r>
              <a:rPr lang="zh-CN" altLang="en-US" sz="2400" b="1" dirty="0">
                <a:solidFill>
                  <a:srgbClr val="C2241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月</a:t>
            </a:r>
            <a:endParaRPr lang="zh-CN" altLang="zh-CN" sz="2400" b="1" dirty="0">
              <a:solidFill>
                <a:srgbClr val="C2241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椭圆 1"/>
          <p:cNvSpPr/>
          <p:nvPr/>
        </p:nvSpPr>
        <p:spPr>
          <a:xfrm>
            <a:off x="49154" y="-27305"/>
            <a:ext cx="1008112" cy="908720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  <a:tileRect/>
          </a:gradFill>
          <a:ln w="3810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88900" dist="1016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3" name="椭圆 2"/>
          <p:cNvSpPr/>
          <p:nvPr/>
        </p:nvSpPr>
        <p:spPr>
          <a:xfrm>
            <a:off x="11210572" y="2924964"/>
            <a:ext cx="327020" cy="360040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  <a:tileRect/>
          </a:gradFill>
          <a:ln w="3810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88900" dist="1016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5" name="椭圆 4"/>
          <p:cNvSpPr/>
          <p:nvPr/>
        </p:nvSpPr>
        <p:spPr>
          <a:xfrm>
            <a:off x="4441403" y="5589240"/>
            <a:ext cx="432048" cy="432048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  <a:tileRect/>
          </a:gradFill>
          <a:ln w="3810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88900" dist="1016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6" name="椭圆 5"/>
          <p:cNvSpPr/>
          <p:nvPr/>
        </p:nvSpPr>
        <p:spPr>
          <a:xfrm>
            <a:off x="11210281" y="116540"/>
            <a:ext cx="454360" cy="454360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  <a:tileRect/>
          </a:gradFill>
          <a:ln w="3810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88900" dist="1016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4" name="文本框 6"/>
          <p:cNvSpPr txBox="1"/>
          <p:nvPr/>
        </p:nvSpPr>
        <p:spPr>
          <a:xfrm>
            <a:off x="2878455" y="3429000"/>
            <a:ext cx="6438265" cy="926465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90500"/>
          </a:sp3d>
        </p:spPr>
        <p:txBody>
          <a:bodyPr wrap="none" rtlCol="0">
            <a:noAutofit/>
          </a:bodyPr>
          <a:p>
            <a:pPr algn="ctr"/>
            <a:r>
              <a:rPr lang="zh-CN" altLang="zh-CN" sz="4000" b="1" dirty="0">
                <a:ln w="10160">
                  <a:solidFill>
                    <a:srgbClr val="CB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保障合法权益，满足多元安置</a:t>
            </a:r>
            <a:endParaRPr lang="zh-CN" altLang="zh-CN" sz="4000" b="1" dirty="0">
              <a:ln w="10160">
                <a:solidFill>
                  <a:srgbClr val="CB0000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  <p:timing>
    <p:tnLst>
      <p:par>
        <p:cTn id="1" dur="indefinite" restart="never" nodeType="tmRoot"/>
      </p:par>
    </p:tnLst>
    <p:bldLst>
      <p:bldP spid="7" grpId="0" bldLvl="0" animBg="1"/>
      <p:bldP spid="8" grpId="0"/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" name="组合 95"/>
          <p:cNvGrpSpPr/>
          <p:nvPr/>
        </p:nvGrpSpPr>
        <p:grpSpPr>
          <a:xfrm>
            <a:off x="399085" y="322081"/>
            <a:ext cx="11396980" cy="6213475"/>
            <a:chOff x="397497" y="322081"/>
            <a:chExt cx="11396980" cy="6213475"/>
          </a:xfrm>
        </p:grpSpPr>
        <p:sp>
          <p:nvSpPr>
            <p:cNvPr id="92" name="矩形 91"/>
            <p:cNvSpPr/>
            <p:nvPr/>
          </p:nvSpPr>
          <p:spPr>
            <a:xfrm>
              <a:off x="397497" y="697366"/>
              <a:ext cx="11396980" cy="5838190"/>
            </a:xfrm>
            <a:prstGeom prst="rect">
              <a:avLst/>
            </a:prstGeom>
            <a:noFill/>
            <a:ln w="38100">
              <a:solidFill>
                <a:schemeClr val="accent6">
                  <a:lumMod val="50000"/>
                </a:schemeClr>
              </a:solidFill>
              <a:prstDash val="lgDashDot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n>
                  <a:solidFill>
                    <a:schemeClr val="tx1"/>
                  </a:solidFill>
                  <a:prstDash val="dash"/>
                </a:ln>
                <a:latin typeface="Consolas" panose="020B0609020204030204" pitchFamily="49" charset="0"/>
                <a:ea typeface="微软雅黑" panose="020B0503020204020204" pitchFamily="34" charset="-122"/>
                <a:sym typeface="Consolas" panose="020B0609020204030204" pitchFamily="49" charset="0"/>
              </a:endParaRPr>
            </a:p>
          </p:txBody>
        </p:sp>
        <p:sp>
          <p:nvSpPr>
            <p:cNvPr id="5" name="标题 1"/>
            <p:cNvSpPr txBox="1"/>
            <p:nvPr/>
          </p:nvSpPr>
          <p:spPr>
            <a:xfrm>
              <a:off x="4762711" y="322081"/>
              <a:ext cx="2665822" cy="727870"/>
            </a:xfrm>
            <a:prstGeom prst="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lvl1pPr algn="l" defTabSz="914400" rtl="0" eaLnBrk="1" latinLnBrk="0" hangingPunct="1">
                <a:lnSpc>
                  <a:spcPct val="100000"/>
                </a:lnSpc>
                <a:spcBef>
                  <a:spcPct val="0"/>
                </a:spcBef>
                <a:buNone/>
                <a:defRPr sz="2800" b="1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zh-CN" altLang="en-US" sz="4000" dirty="0">
                  <a:solidFill>
                    <a:schemeClr val="bg1"/>
                  </a:solidFill>
                  <a:latin typeface="Consolas" panose="020B0609020204030204" pitchFamily="49" charset="0"/>
                  <a:ea typeface="微软雅黑" panose="020B0503020204020204" pitchFamily="34" charset="-122"/>
                  <a:sym typeface="Consolas" panose="020B0609020204030204" pitchFamily="49" charset="0"/>
                </a:rPr>
                <a:t>制定背景</a:t>
              </a:r>
              <a:endParaRPr lang="en-US" altLang="zh-CN" sz="4000" dirty="0">
                <a:solidFill>
                  <a:schemeClr val="bg1"/>
                </a:solidFill>
                <a:latin typeface="Consolas" panose="020B0609020204030204" pitchFamily="49" charset="0"/>
                <a:ea typeface="微软雅黑" panose="020B0503020204020204" pitchFamily="34" charset="-122"/>
                <a:sym typeface="Consolas" panose="020B0609020204030204" pitchFamily="49" charset="0"/>
              </a:endParaRPr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643255" y="1196340"/>
            <a:ext cx="10909300" cy="2861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06400" algn="just">
              <a:lnSpc>
                <a:spcPct val="150000"/>
              </a:lnSpc>
              <a:tabLst>
                <a:tab pos="810260" algn="l"/>
                <a:tab pos="900430" algn="l"/>
              </a:tabLst>
            </a:pPr>
            <a:r>
              <a:rPr lang="en-US" sz="2400" kern="1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  <a:cs typeface="Times New Roman" panose="02020603050405020304" pitchFamily="18" charset="0"/>
                <a:sym typeface="Consolas" panose="020B0609020204030204" pitchFamily="49" charset="0"/>
              </a:rPr>
              <a:t> </a:t>
            </a:r>
            <a:r>
              <a:rPr sz="2400" kern="100" dirty="0">
                <a:solidFill>
                  <a:srgbClr val="000000"/>
                </a:solidFill>
                <a:effectLst/>
                <a:latin typeface="方正小标宋_GBK" panose="02000000000000000000" charset="-122"/>
                <a:ea typeface="方正小标宋_GBK" panose="02000000000000000000" charset="-122"/>
                <a:cs typeface="方正小标宋_GBK" panose="02000000000000000000" charset="-122"/>
                <a:sym typeface="Consolas" panose="020B0609020204030204" pitchFamily="49" charset="0"/>
              </a:rPr>
              <a:t>为深入践行人民城市理念，保障被征收人合法权益，满足人民群众对被征收房屋安置的多样化需求，积极拓宽房屋征收安置渠道，根据《国有土地上房屋征收与补偿条例》（国务院令第590号）及《惠州市集体土地征收与补偿办法》（惠府〔2025〕6</a:t>
            </a:r>
            <a:r>
              <a:rPr lang="en-US" sz="2400" kern="100" dirty="0">
                <a:solidFill>
                  <a:srgbClr val="000000"/>
                </a:solidFill>
                <a:effectLst/>
                <a:latin typeface="方正小标宋_GBK" panose="02000000000000000000" charset="-122"/>
                <a:ea typeface="方正小标宋_GBK" panose="02000000000000000000" charset="-122"/>
                <a:cs typeface="方正小标宋_GBK" panose="02000000000000000000" charset="-122"/>
                <a:sym typeface="Consolas" panose="020B0609020204030204" pitchFamily="49" charset="0"/>
              </a:rPr>
              <a:t> </a:t>
            </a:r>
            <a:r>
              <a:rPr sz="2400" kern="100" dirty="0">
                <a:solidFill>
                  <a:srgbClr val="000000"/>
                </a:solidFill>
                <a:effectLst/>
                <a:latin typeface="方正小标宋_GBK" panose="02000000000000000000" charset="-122"/>
                <a:ea typeface="方正小标宋_GBK" panose="02000000000000000000" charset="-122"/>
                <a:cs typeface="方正小标宋_GBK" panose="02000000000000000000" charset="-122"/>
                <a:sym typeface="Consolas" panose="020B0609020204030204" pitchFamily="49" charset="0"/>
              </a:rPr>
              <a:t>号）</a:t>
            </a:r>
            <a:r>
              <a:rPr lang="zh-CN" sz="2400" kern="100" dirty="0">
                <a:solidFill>
                  <a:srgbClr val="000000"/>
                </a:solidFill>
                <a:effectLst/>
                <a:latin typeface="方正小标宋_GBK" panose="02000000000000000000" charset="-122"/>
                <a:ea typeface="方正小标宋_GBK" panose="02000000000000000000" charset="-122"/>
                <a:cs typeface="方正小标宋_GBK" panose="02000000000000000000" charset="-122"/>
                <a:sym typeface="Consolas" panose="020B0609020204030204" pitchFamily="49" charset="0"/>
              </a:rPr>
              <a:t>及惠州市关于房屋征收实施房票工作要求，结合仲恺高新区实际情况，制定本实施细则。</a:t>
            </a:r>
            <a:endParaRPr lang="zh-CN" sz="2400" kern="100" dirty="0">
              <a:solidFill>
                <a:srgbClr val="000000"/>
              </a:solidFill>
              <a:effectLst/>
              <a:latin typeface="方正小标宋_GBK" panose="02000000000000000000" charset="-122"/>
              <a:ea typeface="方正小标宋_GBK" panose="02000000000000000000" charset="-122"/>
              <a:cs typeface="方正小标宋_GBK" panose="02000000000000000000" charset="-122"/>
              <a:sym typeface="Consolas" panose="020B0609020204030204" pitchFamily="49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" name="组合 95"/>
          <p:cNvGrpSpPr/>
          <p:nvPr/>
        </p:nvGrpSpPr>
        <p:grpSpPr>
          <a:xfrm>
            <a:off x="399085" y="322081"/>
            <a:ext cx="11396980" cy="6213475"/>
            <a:chOff x="397497" y="322081"/>
            <a:chExt cx="11396980" cy="6213475"/>
          </a:xfrm>
        </p:grpSpPr>
        <p:sp>
          <p:nvSpPr>
            <p:cNvPr id="92" name="矩形 91"/>
            <p:cNvSpPr/>
            <p:nvPr/>
          </p:nvSpPr>
          <p:spPr>
            <a:xfrm>
              <a:off x="397497" y="697366"/>
              <a:ext cx="11396980" cy="5838190"/>
            </a:xfrm>
            <a:prstGeom prst="rect">
              <a:avLst/>
            </a:prstGeom>
            <a:noFill/>
            <a:ln w="38100">
              <a:solidFill>
                <a:schemeClr val="accent6">
                  <a:lumMod val="50000"/>
                </a:schemeClr>
              </a:solidFill>
              <a:prstDash val="lgDashDot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n>
                  <a:solidFill>
                    <a:schemeClr val="tx1"/>
                  </a:solidFill>
                  <a:prstDash val="dash"/>
                </a:ln>
                <a:latin typeface="Consolas" panose="020B0609020204030204" pitchFamily="49" charset="0"/>
                <a:ea typeface="微软雅黑" panose="020B0503020204020204" pitchFamily="34" charset="-122"/>
                <a:sym typeface="Consolas" panose="020B0609020204030204" pitchFamily="49" charset="0"/>
              </a:endParaRPr>
            </a:p>
          </p:txBody>
        </p:sp>
        <p:sp>
          <p:nvSpPr>
            <p:cNvPr id="5" name="标题 1"/>
            <p:cNvSpPr txBox="1"/>
            <p:nvPr/>
          </p:nvSpPr>
          <p:spPr>
            <a:xfrm>
              <a:off x="4762711" y="322081"/>
              <a:ext cx="2665822" cy="727870"/>
            </a:xfrm>
            <a:prstGeom prst="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lvl1pPr algn="l" defTabSz="914400" rtl="0" eaLnBrk="1" latinLnBrk="0" hangingPunct="1">
                <a:lnSpc>
                  <a:spcPct val="100000"/>
                </a:lnSpc>
                <a:spcBef>
                  <a:spcPct val="0"/>
                </a:spcBef>
                <a:buNone/>
                <a:defRPr sz="2800" b="1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zh-CN" altLang="en-US" sz="4000" dirty="0">
                  <a:solidFill>
                    <a:schemeClr val="bg1"/>
                  </a:solidFill>
                  <a:latin typeface="Consolas" panose="020B0609020204030204" pitchFamily="49" charset="0"/>
                  <a:ea typeface="微软雅黑" panose="020B0503020204020204" pitchFamily="34" charset="-122"/>
                  <a:sym typeface="Consolas" panose="020B0609020204030204" pitchFamily="49" charset="0"/>
                </a:rPr>
                <a:t>主要内容</a:t>
              </a:r>
              <a:endParaRPr lang="zh-CN" altLang="en-US" sz="4000" dirty="0">
                <a:solidFill>
                  <a:schemeClr val="bg1"/>
                </a:solidFill>
                <a:latin typeface="Consolas" panose="020B0609020204030204" pitchFamily="49" charset="0"/>
                <a:ea typeface="微软雅黑" panose="020B0503020204020204" pitchFamily="34" charset="-122"/>
                <a:sym typeface="Consolas" panose="020B0609020204030204" pitchFamily="49" charset="0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1208997" y="1583690"/>
            <a:ext cx="4456156" cy="4410400"/>
            <a:chOff x="994049" y="1625600"/>
            <a:chExt cx="4456156" cy="4410400"/>
          </a:xfrm>
        </p:grpSpPr>
        <p:grpSp>
          <p:nvGrpSpPr>
            <p:cNvPr id="8" name="组合 7"/>
            <p:cNvGrpSpPr/>
            <p:nvPr/>
          </p:nvGrpSpPr>
          <p:grpSpPr>
            <a:xfrm>
              <a:off x="994049" y="1625600"/>
              <a:ext cx="4456156" cy="640080"/>
              <a:chOff x="1088117" y="1625600"/>
              <a:chExt cx="4456156" cy="640080"/>
            </a:xfrm>
          </p:grpSpPr>
          <p:sp>
            <p:nvSpPr>
              <p:cNvPr id="4" name="矩形: 圆角 3"/>
              <p:cNvSpPr/>
              <p:nvPr/>
            </p:nvSpPr>
            <p:spPr>
              <a:xfrm>
                <a:off x="1088117" y="1625600"/>
                <a:ext cx="4456156" cy="640080"/>
              </a:xfrm>
              <a:prstGeom prst="roundRect">
                <a:avLst>
                  <a:gd name="adj" fmla="val 50000"/>
                </a:avLst>
              </a:prstGeom>
              <a:solidFill>
                <a:schemeClr val="accent1">
                  <a:alpha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00" b="1">
                  <a:solidFill>
                    <a:schemeClr val="tx1"/>
                  </a:solidFill>
                  <a:latin typeface="Consolas" panose="020B0609020204030204" pitchFamily="49" charset="0"/>
                  <a:ea typeface="微软雅黑" panose="020B0503020204020204" pitchFamily="34" charset="-122"/>
                  <a:sym typeface="Consolas" panose="020B0609020204030204" pitchFamily="49" charset="0"/>
                </a:endParaRPr>
              </a:p>
            </p:txBody>
          </p:sp>
          <p:sp>
            <p:nvSpPr>
              <p:cNvPr id="7" name="Number1"/>
              <p:cNvSpPr/>
              <p:nvPr/>
            </p:nvSpPr>
            <p:spPr>
              <a:xfrm>
                <a:off x="1088118" y="1625600"/>
                <a:ext cx="640080" cy="64008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r>
                  <a:rPr lang="en-GB" sz="2800" b="1" dirty="0">
                    <a:latin typeface="Consolas" panose="020B0609020204030204" pitchFamily="49" charset="0"/>
                    <a:ea typeface="微软雅黑" panose="020B0503020204020204" pitchFamily="34" charset="-122"/>
                    <a:sym typeface="Consolas" panose="020B0609020204030204" pitchFamily="49" charset="0"/>
                  </a:rPr>
                  <a:t>01</a:t>
                </a:r>
                <a:endParaRPr lang="en-GB" sz="2800" b="1" dirty="0">
                  <a:latin typeface="Consolas" panose="020B0609020204030204" pitchFamily="49" charset="0"/>
                  <a:ea typeface="微软雅黑" panose="020B0503020204020204" pitchFamily="34" charset="-122"/>
                  <a:sym typeface="Consolas" panose="020B0609020204030204" pitchFamily="49" charset="0"/>
                </a:endParaRPr>
              </a:p>
            </p:txBody>
          </p:sp>
          <p:sp>
            <p:nvSpPr>
              <p:cNvPr id="10" name="Bullet1"/>
              <p:cNvSpPr txBox="1"/>
              <p:nvPr/>
            </p:nvSpPr>
            <p:spPr>
              <a:xfrm>
                <a:off x="1728198" y="1742734"/>
                <a:ext cx="3081928" cy="425751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ctr" anchorCtr="0">
                <a:noAutofit/>
              </a:bodyPr>
              <a:lstStyle/>
              <a:p>
                <a:r>
                  <a:rPr lang="zh-CN" altLang="en-US" sz="2000" b="1" dirty="0">
                    <a:latin typeface="Consolas" panose="020B0609020204030204" pitchFamily="49" charset="0"/>
                    <a:ea typeface="微软雅黑" panose="020B0503020204020204" pitchFamily="34" charset="-122"/>
                    <a:sym typeface="Consolas" panose="020B0609020204030204" pitchFamily="49" charset="0"/>
                  </a:rPr>
                  <a:t>房票定义</a:t>
                </a:r>
                <a:endParaRPr lang="zh-CN" altLang="en-US" sz="2000" b="1" dirty="0">
                  <a:latin typeface="Consolas" panose="020B0609020204030204" pitchFamily="49" charset="0"/>
                  <a:ea typeface="微软雅黑" panose="020B0503020204020204" pitchFamily="34" charset="-122"/>
                  <a:sym typeface="Consolas" panose="020B0609020204030204" pitchFamily="49" charset="0"/>
                </a:endParaRPr>
              </a:p>
            </p:txBody>
          </p:sp>
        </p:grpSp>
        <p:grpSp>
          <p:nvGrpSpPr>
            <p:cNvPr id="9" name="组合 8"/>
            <p:cNvGrpSpPr/>
            <p:nvPr/>
          </p:nvGrpSpPr>
          <p:grpSpPr>
            <a:xfrm>
              <a:off x="994049" y="2379664"/>
              <a:ext cx="4456155" cy="640080"/>
              <a:chOff x="1088117" y="2797145"/>
              <a:chExt cx="4456155" cy="640080"/>
            </a:xfrm>
          </p:grpSpPr>
          <p:sp>
            <p:nvSpPr>
              <p:cNvPr id="2" name="矩形: 圆角 1"/>
              <p:cNvSpPr>
                <a:spLocks noChangeAspect="1"/>
              </p:cNvSpPr>
              <p:nvPr/>
            </p:nvSpPr>
            <p:spPr>
              <a:xfrm>
                <a:off x="1088117" y="2797145"/>
                <a:ext cx="4456155" cy="640080"/>
              </a:xfrm>
              <a:prstGeom prst="roundRect">
                <a:avLst>
                  <a:gd name="adj" fmla="val 50000"/>
                </a:avLst>
              </a:prstGeom>
              <a:solidFill>
                <a:schemeClr val="accent3">
                  <a:alpha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00" b="1">
                  <a:solidFill>
                    <a:schemeClr val="tx1"/>
                  </a:solidFill>
                  <a:latin typeface="Consolas" panose="020B0609020204030204" pitchFamily="49" charset="0"/>
                  <a:ea typeface="微软雅黑" panose="020B0503020204020204" pitchFamily="34" charset="-122"/>
                  <a:sym typeface="Consolas" panose="020B0609020204030204" pitchFamily="49" charset="0"/>
                </a:endParaRPr>
              </a:p>
            </p:txBody>
          </p:sp>
          <p:sp>
            <p:nvSpPr>
              <p:cNvPr id="12" name="Number2"/>
              <p:cNvSpPr>
                <a:spLocks noChangeAspect="1"/>
              </p:cNvSpPr>
              <p:nvPr/>
            </p:nvSpPr>
            <p:spPr>
              <a:xfrm>
                <a:off x="1088118" y="2797145"/>
                <a:ext cx="640080" cy="64008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r>
                  <a:rPr lang="en-GB" sz="2800" b="1" dirty="0">
                    <a:latin typeface="Consolas" panose="020B0609020204030204" pitchFamily="49" charset="0"/>
                    <a:ea typeface="微软雅黑" panose="020B0503020204020204" pitchFamily="34" charset="-122"/>
                    <a:sym typeface="Consolas" panose="020B0609020204030204" pitchFamily="49" charset="0"/>
                  </a:rPr>
                  <a:t>02</a:t>
                </a:r>
                <a:endParaRPr lang="en-GB" sz="2800" b="1" dirty="0">
                  <a:latin typeface="Consolas" panose="020B0609020204030204" pitchFamily="49" charset="0"/>
                  <a:ea typeface="微软雅黑" panose="020B0503020204020204" pitchFamily="34" charset="-122"/>
                  <a:sym typeface="Consolas" panose="020B0609020204030204" pitchFamily="49" charset="0"/>
                </a:endParaRPr>
              </a:p>
            </p:txBody>
          </p:sp>
          <p:sp>
            <p:nvSpPr>
              <p:cNvPr id="13" name="Bullet2"/>
              <p:cNvSpPr txBox="1">
                <a:spLocks noChangeAspect="1"/>
              </p:cNvSpPr>
              <p:nvPr/>
            </p:nvSpPr>
            <p:spPr>
              <a:xfrm>
                <a:off x="1800587" y="3079085"/>
                <a:ext cx="3081655" cy="357505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ctr" anchorCtr="0">
                <a:noAutofit/>
              </a:bodyPr>
              <a:lstStyle/>
              <a:p>
                <a:r>
                  <a:rPr lang="zh-CN" altLang="en-US" sz="2000" b="1" dirty="0">
                    <a:latin typeface="Consolas" panose="020B0609020204030204" pitchFamily="49" charset="0"/>
                    <a:ea typeface="微软雅黑" panose="020B0503020204020204" pitchFamily="34" charset="-122"/>
                    <a:sym typeface="Consolas" panose="020B0609020204030204" pitchFamily="49" charset="0"/>
                  </a:rPr>
                  <a:t>房票价值、</a:t>
                </a:r>
                <a:r>
                  <a:rPr lang="zh-CN" altLang="en-US" sz="2000" b="1" dirty="0">
                    <a:latin typeface="Consolas" panose="020B0609020204030204" pitchFamily="49" charset="0"/>
                    <a:ea typeface="微软雅黑" panose="020B0503020204020204" pitchFamily="34" charset="-122"/>
                    <a:sym typeface="Consolas" panose="020B0609020204030204" pitchFamily="49" charset="0"/>
                  </a:rPr>
                  <a:t>房票奖励</a:t>
                </a:r>
                <a:endParaRPr lang="zh-CN" altLang="en-US" sz="2000" b="1" dirty="0">
                  <a:latin typeface="Consolas" panose="020B0609020204030204" pitchFamily="49" charset="0"/>
                  <a:ea typeface="微软雅黑" panose="020B0503020204020204" pitchFamily="34" charset="-122"/>
                  <a:sym typeface="Consolas" panose="020B0609020204030204" pitchFamily="49" charset="0"/>
                </a:endParaRPr>
              </a:p>
              <a:p>
                <a:endParaRPr lang="zh-CN" altLang="en-US" sz="2000" b="1" dirty="0">
                  <a:latin typeface="Consolas" panose="020B0609020204030204" pitchFamily="49" charset="0"/>
                  <a:ea typeface="微软雅黑" panose="020B0503020204020204" pitchFamily="34" charset="-122"/>
                  <a:sym typeface="Consolas" panose="020B0609020204030204" pitchFamily="49" charset="0"/>
                </a:endParaRPr>
              </a:p>
            </p:txBody>
          </p:sp>
        </p:grpSp>
        <p:grpSp>
          <p:nvGrpSpPr>
            <p:cNvPr id="11" name="组合 10"/>
            <p:cNvGrpSpPr/>
            <p:nvPr/>
          </p:nvGrpSpPr>
          <p:grpSpPr>
            <a:xfrm>
              <a:off x="994049" y="3133728"/>
              <a:ext cx="4456154" cy="640080"/>
              <a:chOff x="1088118" y="3968690"/>
              <a:chExt cx="4456154" cy="640080"/>
            </a:xfrm>
          </p:grpSpPr>
          <p:sp>
            <p:nvSpPr>
              <p:cNvPr id="14" name="矩形: 圆角 13"/>
              <p:cNvSpPr>
                <a:spLocks noChangeAspect="1"/>
              </p:cNvSpPr>
              <p:nvPr/>
            </p:nvSpPr>
            <p:spPr>
              <a:xfrm>
                <a:off x="1088118" y="3968690"/>
                <a:ext cx="4456154" cy="640080"/>
              </a:xfrm>
              <a:prstGeom prst="roundRect">
                <a:avLst>
                  <a:gd name="adj" fmla="val 50000"/>
                </a:avLst>
              </a:prstGeom>
              <a:solidFill>
                <a:schemeClr val="accent1">
                  <a:alpha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00" b="1">
                  <a:solidFill>
                    <a:schemeClr val="tx1"/>
                  </a:solidFill>
                  <a:latin typeface="Consolas" panose="020B0609020204030204" pitchFamily="49" charset="0"/>
                  <a:ea typeface="微软雅黑" panose="020B0503020204020204" pitchFamily="34" charset="-122"/>
                  <a:sym typeface="Consolas" panose="020B0609020204030204" pitchFamily="49" charset="0"/>
                </a:endParaRPr>
              </a:p>
            </p:txBody>
          </p:sp>
          <p:sp>
            <p:nvSpPr>
              <p:cNvPr id="15" name="Number3"/>
              <p:cNvSpPr>
                <a:spLocks noChangeAspect="1"/>
              </p:cNvSpPr>
              <p:nvPr/>
            </p:nvSpPr>
            <p:spPr>
              <a:xfrm>
                <a:off x="1088118" y="3968690"/>
                <a:ext cx="640080" cy="64008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r>
                  <a:rPr lang="en-GB" sz="2800" b="1" dirty="0">
                    <a:latin typeface="Consolas" panose="020B0609020204030204" pitchFamily="49" charset="0"/>
                    <a:ea typeface="微软雅黑" panose="020B0503020204020204" pitchFamily="34" charset="-122"/>
                    <a:sym typeface="Consolas" panose="020B0609020204030204" pitchFamily="49" charset="0"/>
                  </a:rPr>
                  <a:t>03</a:t>
                </a:r>
                <a:endParaRPr lang="en-GB" sz="2800" b="1" dirty="0">
                  <a:latin typeface="Consolas" panose="020B0609020204030204" pitchFamily="49" charset="0"/>
                  <a:ea typeface="微软雅黑" panose="020B0503020204020204" pitchFamily="34" charset="-122"/>
                  <a:sym typeface="Consolas" panose="020B0609020204030204" pitchFamily="49" charset="0"/>
                </a:endParaRPr>
              </a:p>
            </p:txBody>
          </p:sp>
          <p:sp>
            <p:nvSpPr>
              <p:cNvPr id="16" name="Bullet3"/>
              <p:cNvSpPr txBox="1">
                <a:spLocks noChangeAspect="1"/>
              </p:cNvSpPr>
              <p:nvPr/>
            </p:nvSpPr>
            <p:spPr>
              <a:xfrm>
                <a:off x="1728198" y="4083115"/>
                <a:ext cx="3081927" cy="425751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ctr" anchorCtr="0">
                <a:noAutofit/>
              </a:bodyPr>
              <a:lstStyle/>
              <a:p>
                <a:r>
                  <a:rPr lang="zh-CN" altLang="en-US" sz="2000" b="1" dirty="0">
                    <a:latin typeface="Consolas" panose="020B0609020204030204" pitchFamily="49" charset="0"/>
                    <a:ea typeface="微软雅黑" panose="020B0503020204020204" pitchFamily="34" charset="-122"/>
                    <a:sym typeface="Consolas" panose="020B0609020204030204" pitchFamily="49" charset="0"/>
                  </a:rPr>
                  <a:t>房票适用范围</a:t>
                </a:r>
                <a:endParaRPr lang="zh-CN" altLang="en-US" sz="2000" b="1" dirty="0">
                  <a:latin typeface="Consolas" panose="020B0609020204030204" pitchFamily="49" charset="0"/>
                  <a:ea typeface="微软雅黑" panose="020B0503020204020204" pitchFamily="34" charset="-122"/>
                  <a:sym typeface="Consolas" panose="020B0609020204030204" pitchFamily="49" charset="0"/>
                </a:endParaRPr>
              </a:p>
            </p:txBody>
          </p:sp>
        </p:grpSp>
        <p:grpSp>
          <p:nvGrpSpPr>
            <p:cNvPr id="20" name="组合 19"/>
            <p:cNvGrpSpPr/>
            <p:nvPr/>
          </p:nvGrpSpPr>
          <p:grpSpPr>
            <a:xfrm>
              <a:off x="994049" y="3887792"/>
              <a:ext cx="4456154" cy="640080"/>
              <a:chOff x="1088118" y="5140235"/>
              <a:chExt cx="4456154" cy="640080"/>
            </a:xfrm>
          </p:grpSpPr>
          <p:sp>
            <p:nvSpPr>
              <p:cNvPr id="17" name="矩形: 圆角 16"/>
              <p:cNvSpPr>
                <a:spLocks noChangeAspect="1"/>
              </p:cNvSpPr>
              <p:nvPr/>
            </p:nvSpPr>
            <p:spPr>
              <a:xfrm>
                <a:off x="1088118" y="5140235"/>
                <a:ext cx="4456154" cy="640080"/>
              </a:xfrm>
              <a:prstGeom prst="roundRect">
                <a:avLst>
                  <a:gd name="adj" fmla="val 50000"/>
                </a:avLst>
              </a:prstGeom>
              <a:solidFill>
                <a:schemeClr val="accent3">
                  <a:alpha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00" b="1">
                  <a:solidFill>
                    <a:schemeClr val="tx1"/>
                  </a:solidFill>
                  <a:latin typeface="Consolas" panose="020B0609020204030204" pitchFamily="49" charset="0"/>
                  <a:ea typeface="微软雅黑" panose="020B0503020204020204" pitchFamily="34" charset="-122"/>
                  <a:sym typeface="Consolas" panose="020B0609020204030204" pitchFamily="49" charset="0"/>
                </a:endParaRPr>
              </a:p>
            </p:txBody>
          </p:sp>
          <p:sp>
            <p:nvSpPr>
              <p:cNvPr id="18" name="Number4"/>
              <p:cNvSpPr>
                <a:spLocks noChangeAspect="1"/>
              </p:cNvSpPr>
              <p:nvPr/>
            </p:nvSpPr>
            <p:spPr>
              <a:xfrm>
                <a:off x="1088118" y="5140235"/>
                <a:ext cx="640080" cy="64008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r>
                  <a:rPr lang="en-GB" sz="2800" b="1" dirty="0">
                    <a:latin typeface="Consolas" panose="020B0609020204030204" pitchFamily="49" charset="0"/>
                    <a:ea typeface="微软雅黑" panose="020B0503020204020204" pitchFamily="34" charset="-122"/>
                    <a:sym typeface="Consolas" panose="020B0609020204030204" pitchFamily="49" charset="0"/>
                  </a:rPr>
                  <a:t>04</a:t>
                </a:r>
                <a:endParaRPr lang="en-GB" sz="2800" b="1" dirty="0">
                  <a:latin typeface="Consolas" panose="020B0609020204030204" pitchFamily="49" charset="0"/>
                  <a:ea typeface="微软雅黑" panose="020B0503020204020204" pitchFamily="34" charset="-122"/>
                  <a:sym typeface="Consolas" panose="020B0609020204030204" pitchFamily="49" charset="0"/>
                </a:endParaRPr>
              </a:p>
            </p:txBody>
          </p:sp>
          <p:sp>
            <p:nvSpPr>
              <p:cNvPr id="19" name="Bullet4"/>
              <p:cNvSpPr txBox="1">
                <a:spLocks noChangeAspect="1"/>
              </p:cNvSpPr>
              <p:nvPr/>
            </p:nvSpPr>
            <p:spPr>
              <a:xfrm>
                <a:off x="1728199" y="5254656"/>
                <a:ext cx="3081926" cy="425751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ctr" anchorCtr="0">
                <a:noAutofit/>
              </a:bodyPr>
              <a:lstStyle/>
              <a:p>
                <a:r>
                  <a:rPr lang="zh-CN" altLang="en-US" sz="2000" b="1" dirty="0">
                    <a:latin typeface="Consolas" panose="020B0609020204030204" pitchFamily="49" charset="0"/>
                    <a:ea typeface="微软雅黑" panose="020B0503020204020204" pitchFamily="34" charset="-122"/>
                    <a:sym typeface="Consolas" panose="020B0609020204030204" pitchFamily="49" charset="0"/>
                  </a:rPr>
                  <a:t>房票使用期限</a:t>
                </a:r>
                <a:endParaRPr lang="zh-CN" altLang="en-US" sz="2000" b="1" dirty="0">
                  <a:latin typeface="Consolas" panose="020B0609020204030204" pitchFamily="49" charset="0"/>
                  <a:ea typeface="微软雅黑" panose="020B0503020204020204" pitchFamily="34" charset="-122"/>
                  <a:sym typeface="Consolas" panose="020B0609020204030204" pitchFamily="49" charset="0"/>
                </a:endParaRPr>
              </a:p>
            </p:txBody>
          </p:sp>
        </p:grpSp>
        <p:grpSp>
          <p:nvGrpSpPr>
            <p:cNvPr id="21" name="组合 20"/>
            <p:cNvGrpSpPr/>
            <p:nvPr/>
          </p:nvGrpSpPr>
          <p:grpSpPr>
            <a:xfrm>
              <a:off x="994049" y="4641856"/>
              <a:ext cx="4456154" cy="640080"/>
              <a:chOff x="1088118" y="3968690"/>
              <a:chExt cx="4456154" cy="640080"/>
            </a:xfrm>
          </p:grpSpPr>
          <p:sp>
            <p:nvSpPr>
              <p:cNvPr id="22" name="矩形: 圆角 21"/>
              <p:cNvSpPr>
                <a:spLocks noChangeAspect="1"/>
              </p:cNvSpPr>
              <p:nvPr/>
            </p:nvSpPr>
            <p:spPr>
              <a:xfrm>
                <a:off x="1088118" y="3968690"/>
                <a:ext cx="4456154" cy="640080"/>
              </a:xfrm>
              <a:prstGeom prst="roundRect">
                <a:avLst>
                  <a:gd name="adj" fmla="val 50000"/>
                </a:avLst>
              </a:prstGeom>
              <a:solidFill>
                <a:schemeClr val="accent1">
                  <a:alpha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00" b="1">
                  <a:solidFill>
                    <a:schemeClr val="tx1"/>
                  </a:solidFill>
                  <a:latin typeface="Consolas" panose="020B0609020204030204" pitchFamily="49" charset="0"/>
                  <a:ea typeface="微软雅黑" panose="020B0503020204020204" pitchFamily="34" charset="-122"/>
                  <a:sym typeface="Consolas" panose="020B0609020204030204" pitchFamily="49" charset="0"/>
                </a:endParaRPr>
              </a:p>
            </p:txBody>
          </p:sp>
          <p:sp>
            <p:nvSpPr>
              <p:cNvPr id="23" name="Number3"/>
              <p:cNvSpPr>
                <a:spLocks noChangeAspect="1"/>
              </p:cNvSpPr>
              <p:nvPr/>
            </p:nvSpPr>
            <p:spPr>
              <a:xfrm>
                <a:off x="1088118" y="3968690"/>
                <a:ext cx="640080" cy="64008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r>
                  <a:rPr lang="en-GB" sz="2800" b="1" dirty="0">
                    <a:latin typeface="Consolas" panose="020B0609020204030204" pitchFamily="49" charset="0"/>
                    <a:ea typeface="微软雅黑" panose="020B0503020204020204" pitchFamily="34" charset="-122"/>
                    <a:sym typeface="Consolas" panose="020B0609020204030204" pitchFamily="49" charset="0"/>
                  </a:rPr>
                  <a:t>0</a:t>
                </a:r>
                <a:r>
                  <a:rPr lang="en-US" altLang="en-GB" sz="2800" b="1" dirty="0">
                    <a:latin typeface="Consolas" panose="020B0609020204030204" pitchFamily="49" charset="0"/>
                    <a:ea typeface="微软雅黑" panose="020B0503020204020204" pitchFamily="34" charset="-122"/>
                    <a:sym typeface="Consolas" panose="020B0609020204030204" pitchFamily="49" charset="0"/>
                  </a:rPr>
                  <a:t>5</a:t>
                </a:r>
                <a:endParaRPr lang="en-US" altLang="en-GB" sz="2800" b="1" dirty="0">
                  <a:latin typeface="Consolas" panose="020B0609020204030204" pitchFamily="49" charset="0"/>
                  <a:ea typeface="微软雅黑" panose="020B0503020204020204" pitchFamily="34" charset="-122"/>
                  <a:sym typeface="Consolas" panose="020B0609020204030204" pitchFamily="49" charset="0"/>
                </a:endParaRPr>
              </a:p>
            </p:txBody>
          </p:sp>
          <p:sp>
            <p:nvSpPr>
              <p:cNvPr id="24" name="Bullet3"/>
              <p:cNvSpPr txBox="1">
                <a:spLocks noChangeAspect="1"/>
              </p:cNvSpPr>
              <p:nvPr/>
            </p:nvSpPr>
            <p:spPr>
              <a:xfrm>
                <a:off x="1728198" y="4083115"/>
                <a:ext cx="3081927" cy="425751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ctr" anchorCtr="0">
                <a:noAutofit/>
              </a:bodyPr>
              <a:lstStyle/>
              <a:p>
                <a:endParaRPr lang="zh-CN" altLang="en-US" sz="2000" b="1" dirty="0">
                  <a:latin typeface="Consolas" panose="020B0609020204030204" pitchFamily="49" charset="0"/>
                  <a:ea typeface="微软雅黑" panose="020B0503020204020204" pitchFamily="34" charset="-122"/>
                  <a:sym typeface="Consolas" panose="020B0609020204030204" pitchFamily="49" charset="0"/>
                </a:endParaRPr>
              </a:p>
            </p:txBody>
          </p:sp>
        </p:grpSp>
        <p:grpSp>
          <p:nvGrpSpPr>
            <p:cNvPr id="25" name="组合 24"/>
            <p:cNvGrpSpPr/>
            <p:nvPr/>
          </p:nvGrpSpPr>
          <p:grpSpPr>
            <a:xfrm>
              <a:off x="994049" y="4738816"/>
              <a:ext cx="4456154" cy="1297184"/>
              <a:chOff x="1088118" y="4483131"/>
              <a:chExt cx="4456154" cy="1297184"/>
            </a:xfrm>
          </p:grpSpPr>
          <p:sp>
            <p:nvSpPr>
              <p:cNvPr id="26" name="矩形: 圆角 25"/>
              <p:cNvSpPr>
                <a:spLocks noChangeAspect="1"/>
              </p:cNvSpPr>
              <p:nvPr/>
            </p:nvSpPr>
            <p:spPr>
              <a:xfrm>
                <a:off x="1088118" y="5140235"/>
                <a:ext cx="4456154" cy="640080"/>
              </a:xfrm>
              <a:prstGeom prst="roundRect">
                <a:avLst>
                  <a:gd name="adj" fmla="val 50000"/>
                </a:avLst>
              </a:prstGeom>
              <a:solidFill>
                <a:schemeClr val="accent3">
                  <a:alpha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00" b="1">
                  <a:solidFill>
                    <a:schemeClr val="tx1"/>
                  </a:solidFill>
                  <a:latin typeface="Consolas" panose="020B0609020204030204" pitchFamily="49" charset="0"/>
                  <a:ea typeface="微软雅黑" panose="020B0503020204020204" pitchFamily="34" charset="-122"/>
                  <a:sym typeface="Consolas" panose="020B0609020204030204" pitchFamily="49" charset="0"/>
                </a:endParaRPr>
              </a:p>
            </p:txBody>
          </p:sp>
          <p:sp>
            <p:nvSpPr>
              <p:cNvPr id="27" name="Number4"/>
              <p:cNvSpPr>
                <a:spLocks noChangeAspect="1"/>
              </p:cNvSpPr>
              <p:nvPr/>
            </p:nvSpPr>
            <p:spPr>
              <a:xfrm>
                <a:off x="1088118" y="5140235"/>
                <a:ext cx="640080" cy="64008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r>
                  <a:rPr lang="en-GB" sz="2800" b="1" dirty="0">
                    <a:latin typeface="Consolas" panose="020B0609020204030204" pitchFamily="49" charset="0"/>
                    <a:ea typeface="微软雅黑" panose="020B0503020204020204" pitchFamily="34" charset="-122"/>
                    <a:sym typeface="Consolas" panose="020B0609020204030204" pitchFamily="49" charset="0"/>
                  </a:rPr>
                  <a:t>0</a:t>
                </a:r>
                <a:r>
                  <a:rPr lang="en-US" altLang="en-GB" sz="2800" b="1" dirty="0">
                    <a:latin typeface="Consolas" panose="020B0609020204030204" pitchFamily="49" charset="0"/>
                    <a:ea typeface="微软雅黑" panose="020B0503020204020204" pitchFamily="34" charset="-122"/>
                    <a:sym typeface="Consolas" panose="020B0609020204030204" pitchFamily="49" charset="0"/>
                  </a:rPr>
                  <a:t>6</a:t>
                </a:r>
                <a:endParaRPr lang="en-US" altLang="en-GB" sz="2800" b="1" dirty="0">
                  <a:latin typeface="Consolas" panose="020B0609020204030204" pitchFamily="49" charset="0"/>
                  <a:ea typeface="微软雅黑" panose="020B0503020204020204" pitchFamily="34" charset="-122"/>
                  <a:sym typeface="Consolas" panose="020B0609020204030204" pitchFamily="49" charset="0"/>
                </a:endParaRPr>
              </a:p>
            </p:txBody>
          </p:sp>
          <p:sp>
            <p:nvSpPr>
              <p:cNvPr id="28" name="Bullet4"/>
              <p:cNvSpPr txBox="1">
                <a:spLocks noChangeAspect="1"/>
              </p:cNvSpPr>
              <p:nvPr/>
            </p:nvSpPr>
            <p:spPr>
              <a:xfrm>
                <a:off x="1800589" y="4483131"/>
                <a:ext cx="3081926" cy="425751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ctr" anchorCtr="0">
                <a:noAutofit/>
              </a:bodyPr>
              <a:lstStyle/>
              <a:p>
                <a:r>
                  <a:rPr lang="zh-CN" altLang="en-US" sz="2000" b="1" dirty="0">
                    <a:latin typeface="Consolas" panose="020B0609020204030204" pitchFamily="49" charset="0"/>
                    <a:ea typeface="微软雅黑" panose="020B0503020204020204" pitchFamily="34" charset="-122"/>
                    <a:sym typeface="Consolas" panose="020B0609020204030204" pitchFamily="49" charset="0"/>
                  </a:rPr>
                  <a:t>可选房源</a:t>
                </a:r>
                <a:endParaRPr lang="zh-CN" altLang="en-US" sz="2000" b="1" dirty="0">
                  <a:latin typeface="Consolas" panose="020B0609020204030204" pitchFamily="49" charset="0"/>
                  <a:ea typeface="微软雅黑" panose="020B0503020204020204" pitchFamily="34" charset="-122"/>
                  <a:sym typeface="Consolas" panose="020B0609020204030204" pitchFamily="49" charset="0"/>
                </a:endParaRPr>
              </a:p>
            </p:txBody>
          </p:sp>
        </p:grpSp>
      </p:grpSp>
      <p:grpSp>
        <p:nvGrpSpPr>
          <p:cNvPr id="3" name="组合 2"/>
          <p:cNvGrpSpPr/>
          <p:nvPr/>
        </p:nvGrpSpPr>
        <p:grpSpPr>
          <a:xfrm>
            <a:off x="1993417" y="1610360"/>
            <a:ext cx="9024468" cy="4266465"/>
            <a:chOff x="-3518754" y="1625600"/>
            <a:chExt cx="8968959" cy="4297097"/>
          </a:xfrm>
        </p:grpSpPr>
        <p:grpSp>
          <p:nvGrpSpPr>
            <p:cNvPr id="6" name="组合 5"/>
            <p:cNvGrpSpPr/>
            <p:nvPr/>
          </p:nvGrpSpPr>
          <p:grpSpPr>
            <a:xfrm>
              <a:off x="-3518754" y="1625600"/>
              <a:ext cx="8968959" cy="4297097"/>
              <a:chOff x="-3424686" y="1625600"/>
              <a:chExt cx="8968959" cy="4297097"/>
            </a:xfrm>
          </p:grpSpPr>
          <p:sp>
            <p:nvSpPr>
              <p:cNvPr id="32" name="矩形: 圆角 3"/>
              <p:cNvSpPr/>
              <p:nvPr/>
            </p:nvSpPr>
            <p:spPr>
              <a:xfrm>
                <a:off x="1088117" y="1625600"/>
                <a:ext cx="4456156" cy="640080"/>
              </a:xfrm>
              <a:prstGeom prst="roundRect">
                <a:avLst>
                  <a:gd name="adj" fmla="val 50000"/>
                </a:avLst>
              </a:prstGeom>
              <a:solidFill>
                <a:schemeClr val="accent1">
                  <a:alpha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en-GB" sz="1600" b="1">
                  <a:solidFill>
                    <a:schemeClr val="tx1"/>
                  </a:solidFill>
                  <a:latin typeface="Consolas" panose="020B0609020204030204" pitchFamily="49" charset="0"/>
                  <a:ea typeface="微软雅黑" panose="020B0503020204020204" pitchFamily="34" charset="-122"/>
                  <a:sym typeface="Consolas" panose="020B0609020204030204" pitchFamily="49" charset="0"/>
                </a:endParaRPr>
              </a:p>
            </p:txBody>
          </p:sp>
          <p:sp>
            <p:nvSpPr>
              <p:cNvPr id="33" name="Number1"/>
              <p:cNvSpPr/>
              <p:nvPr/>
            </p:nvSpPr>
            <p:spPr>
              <a:xfrm>
                <a:off x="1088118" y="1625600"/>
                <a:ext cx="640080" cy="64008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p>
                <a:pPr algn="ctr"/>
                <a:r>
                  <a:rPr lang="en-GB" sz="2800" b="1" dirty="0">
                    <a:latin typeface="Consolas" panose="020B0609020204030204" pitchFamily="49" charset="0"/>
                    <a:ea typeface="微软雅黑" panose="020B0503020204020204" pitchFamily="34" charset="-122"/>
                    <a:sym typeface="Consolas" panose="020B0609020204030204" pitchFamily="49" charset="0"/>
                  </a:rPr>
                  <a:t>0</a:t>
                </a:r>
                <a:r>
                  <a:rPr lang="en-US" altLang="en-GB" sz="2800" b="1" dirty="0">
                    <a:latin typeface="Consolas" panose="020B0609020204030204" pitchFamily="49" charset="0"/>
                    <a:ea typeface="微软雅黑" panose="020B0503020204020204" pitchFamily="34" charset="-122"/>
                    <a:sym typeface="Consolas" panose="020B0609020204030204" pitchFamily="49" charset="0"/>
                  </a:rPr>
                  <a:t>7</a:t>
                </a:r>
                <a:endParaRPr lang="en-US" altLang="en-GB" sz="2800" b="1" dirty="0">
                  <a:latin typeface="Consolas" panose="020B0609020204030204" pitchFamily="49" charset="0"/>
                  <a:ea typeface="微软雅黑" panose="020B0503020204020204" pitchFamily="34" charset="-122"/>
                  <a:sym typeface="Consolas" panose="020B0609020204030204" pitchFamily="49" charset="0"/>
                </a:endParaRPr>
              </a:p>
            </p:txBody>
          </p:sp>
          <p:sp>
            <p:nvSpPr>
              <p:cNvPr id="34" name="Bullet1"/>
              <p:cNvSpPr txBox="1"/>
              <p:nvPr/>
            </p:nvSpPr>
            <p:spPr>
              <a:xfrm>
                <a:off x="-3424686" y="5496946"/>
                <a:ext cx="3081928" cy="425751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ctr" anchorCtr="0">
                <a:noAutofit/>
              </a:bodyPr>
              <a:p>
                <a:r>
                  <a:rPr lang="zh-CN" altLang="en-US" sz="2000" b="1" dirty="0">
                    <a:latin typeface="Consolas" panose="020B0609020204030204" pitchFamily="49" charset="0"/>
                    <a:ea typeface="微软雅黑" panose="020B0503020204020204" pitchFamily="34" charset="-122"/>
                    <a:sym typeface="Consolas" panose="020B0609020204030204" pitchFamily="49" charset="0"/>
                  </a:rPr>
                  <a:t>房票使用规则</a:t>
                </a:r>
                <a:endParaRPr lang="zh-CN" altLang="en-US" sz="2000" b="1" dirty="0">
                  <a:latin typeface="Consolas" panose="020B0609020204030204" pitchFamily="49" charset="0"/>
                  <a:ea typeface="微软雅黑" panose="020B0503020204020204" pitchFamily="34" charset="-122"/>
                  <a:sym typeface="Consolas" panose="020B0609020204030204" pitchFamily="49" charset="0"/>
                </a:endParaRPr>
              </a:p>
            </p:txBody>
          </p:sp>
        </p:grpSp>
        <p:grpSp>
          <p:nvGrpSpPr>
            <p:cNvPr id="35" name="组合 34"/>
            <p:cNvGrpSpPr/>
            <p:nvPr/>
          </p:nvGrpSpPr>
          <p:grpSpPr>
            <a:xfrm>
              <a:off x="994049" y="1747719"/>
              <a:ext cx="4456155" cy="1272025"/>
              <a:chOff x="1088117" y="2165200"/>
              <a:chExt cx="4456155" cy="1272025"/>
            </a:xfrm>
          </p:grpSpPr>
          <p:sp>
            <p:nvSpPr>
              <p:cNvPr id="36" name="矩形: 圆角 1"/>
              <p:cNvSpPr>
                <a:spLocks noChangeAspect="1"/>
              </p:cNvSpPr>
              <p:nvPr/>
            </p:nvSpPr>
            <p:spPr>
              <a:xfrm>
                <a:off x="1088117" y="2797145"/>
                <a:ext cx="4456155" cy="640080"/>
              </a:xfrm>
              <a:prstGeom prst="roundRect">
                <a:avLst>
                  <a:gd name="adj" fmla="val 50000"/>
                </a:avLst>
              </a:prstGeom>
              <a:solidFill>
                <a:schemeClr val="accent3">
                  <a:alpha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en-GB" sz="1600" b="1">
                  <a:solidFill>
                    <a:schemeClr val="tx1"/>
                  </a:solidFill>
                  <a:latin typeface="Consolas" panose="020B0609020204030204" pitchFamily="49" charset="0"/>
                  <a:ea typeface="微软雅黑" panose="020B0503020204020204" pitchFamily="34" charset="-122"/>
                  <a:sym typeface="Consolas" panose="020B0609020204030204" pitchFamily="49" charset="0"/>
                </a:endParaRPr>
              </a:p>
            </p:txBody>
          </p:sp>
          <p:sp>
            <p:nvSpPr>
              <p:cNvPr id="37" name="Number2"/>
              <p:cNvSpPr>
                <a:spLocks noChangeAspect="1"/>
              </p:cNvSpPr>
              <p:nvPr/>
            </p:nvSpPr>
            <p:spPr>
              <a:xfrm>
                <a:off x="1088118" y="2797145"/>
                <a:ext cx="640080" cy="64008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p>
                <a:pPr algn="ctr"/>
                <a:r>
                  <a:rPr lang="en-GB" sz="2800" b="1" dirty="0">
                    <a:latin typeface="Consolas" panose="020B0609020204030204" pitchFamily="49" charset="0"/>
                    <a:ea typeface="微软雅黑" panose="020B0503020204020204" pitchFamily="34" charset="-122"/>
                    <a:sym typeface="Consolas" panose="020B0609020204030204" pitchFamily="49" charset="0"/>
                  </a:rPr>
                  <a:t>0</a:t>
                </a:r>
                <a:r>
                  <a:rPr lang="en-US" altLang="en-GB" sz="2800" b="1" dirty="0">
                    <a:latin typeface="Consolas" panose="020B0609020204030204" pitchFamily="49" charset="0"/>
                    <a:ea typeface="微软雅黑" panose="020B0503020204020204" pitchFamily="34" charset="-122"/>
                    <a:sym typeface="Consolas" panose="020B0609020204030204" pitchFamily="49" charset="0"/>
                  </a:rPr>
                  <a:t>8</a:t>
                </a:r>
                <a:endParaRPr lang="en-US" altLang="en-GB" sz="2800" b="1" dirty="0">
                  <a:latin typeface="Consolas" panose="020B0609020204030204" pitchFamily="49" charset="0"/>
                  <a:ea typeface="微软雅黑" panose="020B0503020204020204" pitchFamily="34" charset="-122"/>
                  <a:sym typeface="Consolas" panose="020B0609020204030204" pitchFamily="49" charset="0"/>
                </a:endParaRPr>
              </a:p>
            </p:txBody>
          </p:sp>
          <p:sp>
            <p:nvSpPr>
              <p:cNvPr id="38" name="Bullet2"/>
              <p:cNvSpPr txBox="1">
                <a:spLocks noChangeAspect="1"/>
              </p:cNvSpPr>
              <p:nvPr/>
            </p:nvSpPr>
            <p:spPr>
              <a:xfrm>
                <a:off x="1799512" y="2165200"/>
                <a:ext cx="3081928" cy="425751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ctr" anchorCtr="0">
                <a:noAutofit/>
              </a:bodyPr>
              <a:p>
                <a:r>
                  <a:rPr lang="zh-CN" altLang="en-US" sz="2000" b="1" dirty="0">
                    <a:latin typeface="Consolas" panose="020B0609020204030204" pitchFamily="49" charset="0"/>
                    <a:ea typeface="微软雅黑" panose="020B0503020204020204" pitchFamily="34" charset="-122"/>
                    <a:sym typeface="Consolas" panose="020B0609020204030204" pitchFamily="49" charset="0"/>
                  </a:rPr>
                  <a:t>房票兑付及结算</a:t>
                </a:r>
                <a:endParaRPr lang="zh-CN" altLang="en-US" sz="2000" b="1" dirty="0">
                  <a:latin typeface="Consolas" panose="020B0609020204030204" pitchFamily="49" charset="0"/>
                  <a:ea typeface="微软雅黑" panose="020B0503020204020204" pitchFamily="34" charset="-122"/>
                  <a:sym typeface="Consolas" panose="020B0609020204030204" pitchFamily="49" charset="0"/>
                </a:endParaRPr>
              </a:p>
            </p:txBody>
          </p:sp>
        </p:grpSp>
        <p:grpSp>
          <p:nvGrpSpPr>
            <p:cNvPr id="39" name="组合 38"/>
            <p:cNvGrpSpPr/>
            <p:nvPr/>
          </p:nvGrpSpPr>
          <p:grpSpPr>
            <a:xfrm>
              <a:off x="994049" y="2514579"/>
              <a:ext cx="4456154" cy="1259229"/>
              <a:chOff x="1088118" y="3349541"/>
              <a:chExt cx="4456154" cy="1259229"/>
            </a:xfrm>
          </p:grpSpPr>
          <p:sp>
            <p:nvSpPr>
              <p:cNvPr id="40" name="矩形: 圆角 13"/>
              <p:cNvSpPr>
                <a:spLocks noChangeAspect="1"/>
              </p:cNvSpPr>
              <p:nvPr/>
            </p:nvSpPr>
            <p:spPr>
              <a:xfrm>
                <a:off x="1088118" y="3968690"/>
                <a:ext cx="4456154" cy="640080"/>
              </a:xfrm>
              <a:prstGeom prst="roundRect">
                <a:avLst>
                  <a:gd name="adj" fmla="val 50000"/>
                </a:avLst>
              </a:prstGeom>
              <a:solidFill>
                <a:schemeClr val="accent1">
                  <a:alpha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en-GB" sz="1600" b="1">
                  <a:solidFill>
                    <a:schemeClr val="tx1"/>
                  </a:solidFill>
                  <a:latin typeface="Consolas" panose="020B0609020204030204" pitchFamily="49" charset="0"/>
                  <a:ea typeface="微软雅黑" panose="020B0503020204020204" pitchFamily="34" charset="-122"/>
                  <a:sym typeface="Consolas" panose="020B0609020204030204" pitchFamily="49" charset="0"/>
                </a:endParaRPr>
              </a:p>
            </p:txBody>
          </p:sp>
          <p:sp>
            <p:nvSpPr>
              <p:cNvPr id="41" name="Number3"/>
              <p:cNvSpPr>
                <a:spLocks noChangeAspect="1"/>
              </p:cNvSpPr>
              <p:nvPr/>
            </p:nvSpPr>
            <p:spPr>
              <a:xfrm>
                <a:off x="1088118" y="3968690"/>
                <a:ext cx="640080" cy="64008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p>
                <a:pPr algn="ctr"/>
                <a:r>
                  <a:rPr lang="en-GB" sz="2800" b="1" dirty="0">
                    <a:latin typeface="Consolas" panose="020B0609020204030204" pitchFamily="49" charset="0"/>
                    <a:ea typeface="微软雅黑" panose="020B0503020204020204" pitchFamily="34" charset="-122"/>
                    <a:sym typeface="Consolas" panose="020B0609020204030204" pitchFamily="49" charset="0"/>
                  </a:rPr>
                  <a:t>0</a:t>
                </a:r>
                <a:r>
                  <a:rPr lang="en-US" altLang="en-GB" sz="2800" b="1" dirty="0">
                    <a:latin typeface="Consolas" panose="020B0609020204030204" pitchFamily="49" charset="0"/>
                    <a:ea typeface="微软雅黑" panose="020B0503020204020204" pitchFamily="34" charset="-122"/>
                    <a:sym typeface="Consolas" panose="020B0609020204030204" pitchFamily="49" charset="0"/>
                  </a:rPr>
                  <a:t>9</a:t>
                </a:r>
                <a:endParaRPr lang="en-US" altLang="en-GB" sz="2800" b="1" dirty="0">
                  <a:latin typeface="Consolas" panose="020B0609020204030204" pitchFamily="49" charset="0"/>
                  <a:ea typeface="微软雅黑" panose="020B0503020204020204" pitchFamily="34" charset="-122"/>
                  <a:sym typeface="Consolas" panose="020B0609020204030204" pitchFamily="49" charset="0"/>
                </a:endParaRPr>
              </a:p>
            </p:txBody>
          </p:sp>
          <p:sp>
            <p:nvSpPr>
              <p:cNvPr id="42" name="Bullet3"/>
              <p:cNvSpPr txBox="1">
                <a:spLocks noChangeAspect="1"/>
              </p:cNvSpPr>
              <p:nvPr/>
            </p:nvSpPr>
            <p:spPr>
              <a:xfrm>
                <a:off x="1800143" y="3349541"/>
                <a:ext cx="3081927" cy="425751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ctr" anchorCtr="0">
                <a:noAutofit/>
              </a:bodyPr>
              <a:p>
                <a:r>
                  <a:rPr lang="zh-CN" altLang="en-US" sz="2000" b="1" dirty="0">
                    <a:latin typeface="Consolas" panose="020B0609020204030204" pitchFamily="49" charset="0"/>
                    <a:ea typeface="微软雅黑" panose="020B0503020204020204" pitchFamily="34" charset="-122"/>
                    <a:sym typeface="Consolas" panose="020B0609020204030204" pitchFamily="49" charset="0"/>
                  </a:rPr>
                  <a:t>房票期满处置</a:t>
                </a:r>
                <a:endParaRPr lang="zh-CN" altLang="en-US" sz="2000" b="1" dirty="0">
                  <a:latin typeface="Consolas" panose="020B0609020204030204" pitchFamily="49" charset="0"/>
                  <a:ea typeface="微软雅黑" panose="020B0503020204020204" pitchFamily="34" charset="-122"/>
                  <a:sym typeface="Consolas" panose="020B0609020204030204" pitchFamily="49" charset="0"/>
                </a:endParaRPr>
              </a:p>
            </p:txBody>
          </p:sp>
        </p:grpSp>
        <p:grpSp>
          <p:nvGrpSpPr>
            <p:cNvPr id="43" name="组合 42"/>
            <p:cNvGrpSpPr/>
            <p:nvPr/>
          </p:nvGrpSpPr>
          <p:grpSpPr>
            <a:xfrm>
              <a:off x="994049" y="3281430"/>
              <a:ext cx="4456154" cy="1246442"/>
              <a:chOff x="1088118" y="4533873"/>
              <a:chExt cx="4456154" cy="1246442"/>
            </a:xfrm>
          </p:grpSpPr>
          <p:sp>
            <p:nvSpPr>
              <p:cNvPr id="44" name="矩形: 圆角 16"/>
              <p:cNvSpPr>
                <a:spLocks noChangeAspect="1"/>
              </p:cNvSpPr>
              <p:nvPr/>
            </p:nvSpPr>
            <p:spPr>
              <a:xfrm>
                <a:off x="1088118" y="5140235"/>
                <a:ext cx="4456154" cy="640080"/>
              </a:xfrm>
              <a:prstGeom prst="roundRect">
                <a:avLst>
                  <a:gd name="adj" fmla="val 50000"/>
                </a:avLst>
              </a:prstGeom>
              <a:solidFill>
                <a:schemeClr val="accent3">
                  <a:alpha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en-GB" sz="1600" b="1">
                  <a:solidFill>
                    <a:schemeClr val="tx1"/>
                  </a:solidFill>
                  <a:latin typeface="Consolas" panose="020B0609020204030204" pitchFamily="49" charset="0"/>
                  <a:ea typeface="微软雅黑" panose="020B0503020204020204" pitchFamily="34" charset="-122"/>
                  <a:sym typeface="Consolas" panose="020B0609020204030204" pitchFamily="49" charset="0"/>
                </a:endParaRPr>
              </a:p>
            </p:txBody>
          </p:sp>
          <p:sp>
            <p:nvSpPr>
              <p:cNvPr id="45" name="Number4"/>
              <p:cNvSpPr>
                <a:spLocks noChangeAspect="1"/>
              </p:cNvSpPr>
              <p:nvPr/>
            </p:nvSpPr>
            <p:spPr>
              <a:xfrm>
                <a:off x="1088118" y="5140235"/>
                <a:ext cx="640080" cy="64008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p>
                <a:pPr algn="ctr"/>
                <a:r>
                  <a:rPr lang="en-US" altLang="en-GB" sz="2800" b="1" dirty="0">
                    <a:latin typeface="Consolas" panose="020B0609020204030204" pitchFamily="49" charset="0"/>
                    <a:ea typeface="微软雅黑" panose="020B0503020204020204" pitchFamily="34" charset="-122"/>
                    <a:sym typeface="Consolas" panose="020B0609020204030204" pitchFamily="49" charset="0"/>
                  </a:rPr>
                  <a:t>10</a:t>
                </a:r>
                <a:endParaRPr lang="en-US" altLang="en-GB" sz="2800" b="1" dirty="0">
                  <a:latin typeface="Consolas" panose="020B0609020204030204" pitchFamily="49" charset="0"/>
                  <a:ea typeface="微软雅黑" panose="020B0503020204020204" pitchFamily="34" charset="-122"/>
                  <a:sym typeface="Consolas" panose="020B0609020204030204" pitchFamily="49" charset="0"/>
                </a:endParaRPr>
              </a:p>
            </p:txBody>
          </p:sp>
          <p:sp>
            <p:nvSpPr>
              <p:cNvPr id="46" name="Bullet4"/>
              <p:cNvSpPr txBox="1">
                <a:spLocks noChangeAspect="1"/>
              </p:cNvSpPr>
              <p:nvPr/>
            </p:nvSpPr>
            <p:spPr>
              <a:xfrm>
                <a:off x="1800775" y="4533873"/>
                <a:ext cx="3081926" cy="425751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ctr" anchorCtr="0">
                <a:noAutofit/>
              </a:bodyPr>
              <a:p>
                <a:r>
                  <a:rPr lang="zh-CN" altLang="en-US" sz="2000" b="1" dirty="0">
                    <a:latin typeface="Consolas" panose="020B0609020204030204" pitchFamily="49" charset="0"/>
                    <a:ea typeface="微软雅黑" panose="020B0503020204020204" pitchFamily="34" charset="-122"/>
                    <a:sym typeface="Consolas" panose="020B0609020204030204" pitchFamily="49" charset="0"/>
                  </a:rPr>
                  <a:t>优惠政策</a:t>
                </a:r>
                <a:endParaRPr lang="zh-CN" altLang="en-US" sz="2000" b="1" dirty="0">
                  <a:latin typeface="Consolas" panose="020B0609020204030204" pitchFamily="49" charset="0"/>
                  <a:ea typeface="微软雅黑" panose="020B0503020204020204" pitchFamily="34" charset="-122"/>
                  <a:sym typeface="Consolas" panose="020B0609020204030204" pitchFamily="49" charset="0"/>
                </a:endParaRPr>
              </a:p>
            </p:txBody>
          </p:sp>
        </p:grpSp>
        <p:sp>
          <p:nvSpPr>
            <p:cNvPr id="50" name="Bullet3"/>
            <p:cNvSpPr txBox="1">
              <a:spLocks noChangeAspect="1"/>
            </p:cNvSpPr>
            <p:nvPr/>
          </p:nvSpPr>
          <p:spPr>
            <a:xfrm>
              <a:off x="1777387" y="3968983"/>
              <a:ext cx="3081927" cy="425751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ctr" anchorCtr="0">
              <a:noAutofit/>
            </a:bodyPr>
            <a:p>
              <a:r>
                <a:rPr lang="zh-CN" altLang="en-US" sz="2000" b="1" dirty="0">
                  <a:latin typeface="Consolas" panose="020B0609020204030204" pitchFamily="49" charset="0"/>
                  <a:ea typeface="微软雅黑" panose="020B0503020204020204" pitchFamily="34" charset="-122"/>
                  <a:sym typeface="Consolas" panose="020B0609020204030204" pitchFamily="49" charset="0"/>
                </a:rPr>
                <a:t>其他事项</a:t>
              </a:r>
              <a:endParaRPr lang="zh-CN" altLang="en-US" sz="2000" b="1" dirty="0">
                <a:latin typeface="Consolas" panose="020B0609020204030204" pitchFamily="49" charset="0"/>
                <a:ea typeface="微软雅黑" panose="020B0503020204020204" pitchFamily="34" charset="-122"/>
                <a:sym typeface="Consolas" panose="020B0609020204030204" pitchFamily="49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 descr="C:\Users\Lenovo\Music\Desktop\小区面.png小区面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1272540" y="3843020"/>
            <a:ext cx="2731770" cy="2731770"/>
          </a:xfrm>
          <a:prstGeom prst="rect">
            <a:avLst/>
          </a:prstGeom>
        </p:spPr>
      </p:pic>
      <p:pic>
        <p:nvPicPr>
          <p:cNvPr id="12" name="图片 11" descr="C:\Users\Lenovo\Music\Desktop\商业建筑.png商业建筑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657090" y="3932555"/>
            <a:ext cx="2546350" cy="2627630"/>
          </a:xfrm>
          <a:prstGeom prst="rect">
            <a:avLst/>
          </a:prstGeom>
        </p:spPr>
      </p:pic>
      <p:sp>
        <p:nvSpPr>
          <p:cNvPr id="49" name="矩形 48"/>
          <p:cNvSpPr/>
          <p:nvPr/>
        </p:nvSpPr>
        <p:spPr>
          <a:xfrm>
            <a:off x="264795" y="116840"/>
            <a:ext cx="288925" cy="92583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58" name="矩形 57"/>
          <p:cNvSpPr/>
          <p:nvPr/>
        </p:nvSpPr>
        <p:spPr>
          <a:xfrm>
            <a:off x="624840" y="116840"/>
            <a:ext cx="76200" cy="925830"/>
          </a:xfrm>
          <a:prstGeom prst="rect">
            <a:avLst/>
          </a:prstGeom>
          <a:solidFill>
            <a:srgbClr val="00153E"/>
          </a:solidFill>
          <a:ln>
            <a:solidFill>
              <a:srgbClr val="00153E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50" name="TextBox 49"/>
          <p:cNvSpPr txBox="1"/>
          <p:nvPr/>
        </p:nvSpPr>
        <p:spPr>
          <a:xfrm>
            <a:off x="840740" y="260350"/>
            <a:ext cx="11497945" cy="9264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/>
            <a:r>
              <a:rPr lang="zh-CN" altLang="en-US" sz="48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方正小标宋_GBK" panose="02000000000000000000" charset="-122"/>
                <a:ea typeface="方正小标宋_GBK" panose="02000000000000000000" charset="-122"/>
                <a:sym typeface="+mn-ea"/>
              </a:rPr>
              <a:t>房票定义</a:t>
            </a:r>
            <a:endParaRPr lang="zh-CN" altLang="en-US" sz="48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方正小标宋_GBK" panose="02000000000000000000" charset="-122"/>
              <a:ea typeface="方正小标宋_GBK" panose="02000000000000000000" charset="-122"/>
              <a:sym typeface="+mn-ea"/>
            </a:endParaRPr>
          </a:p>
        </p:txBody>
      </p:sp>
      <p:sp>
        <p:nvSpPr>
          <p:cNvPr id="51" name="矩形 50"/>
          <p:cNvSpPr/>
          <p:nvPr/>
        </p:nvSpPr>
        <p:spPr>
          <a:xfrm flipV="1">
            <a:off x="0" y="1042831"/>
            <a:ext cx="12195175" cy="4571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11" name="文本框 10"/>
          <p:cNvSpPr txBox="1"/>
          <p:nvPr/>
        </p:nvSpPr>
        <p:spPr>
          <a:xfrm>
            <a:off x="1344930" y="1484630"/>
            <a:ext cx="9893935" cy="22072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fontAlgn="auto">
              <a:lnSpc>
                <a:spcPts val="5500"/>
              </a:lnSpc>
            </a:pPr>
            <a:r>
              <a:rPr lang="zh-CN" altLang="en-US" sz="2800">
                <a:latin typeface="方正小标宋_GBK" panose="02000000000000000000" charset="-122"/>
                <a:ea typeface="方正小标宋_GBK" panose="02000000000000000000" charset="-122"/>
              </a:rPr>
              <a:t>房票是指房屋征收实施单位根据征收与补偿的相关规定，将</a:t>
            </a:r>
            <a:r>
              <a:rPr lang="zh-CN" altLang="en-US" sz="2800" b="1">
                <a:solidFill>
                  <a:srgbClr val="FF0000"/>
                </a:solidFill>
                <a:latin typeface="方正小标宋_GBK" panose="02000000000000000000" charset="-122"/>
                <a:ea typeface="方正小标宋_GBK" panose="02000000000000000000" charset="-122"/>
              </a:rPr>
              <a:t>征收补偿权益量化</a:t>
            </a:r>
            <a:r>
              <a:rPr lang="zh-CN" altLang="en-US" sz="2800">
                <a:latin typeface="方正小标宋_GBK" panose="02000000000000000000" charset="-122"/>
                <a:ea typeface="方正小标宋_GBK" panose="02000000000000000000" charset="-122"/>
              </a:rPr>
              <a:t>后，向被征收人出具的在</a:t>
            </a:r>
            <a:r>
              <a:rPr lang="zh-CN" altLang="en-US" sz="2800" b="1">
                <a:solidFill>
                  <a:srgbClr val="FF0000"/>
                </a:solidFill>
                <a:latin typeface="方正小标宋_GBK" panose="02000000000000000000" charset="-122"/>
                <a:ea typeface="方正小标宋_GBK" panose="02000000000000000000" charset="-122"/>
              </a:rPr>
              <a:t>一定期限内</a:t>
            </a:r>
            <a:r>
              <a:rPr lang="zh-CN" altLang="en-US" sz="2800">
                <a:latin typeface="方正小标宋_GBK" panose="02000000000000000000" charset="-122"/>
                <a:ea typeface="方正小标宋_GBK" panose="02000000000000000000" charset="-122"/>
              </a:rPr>
              <a:t>用于购买房屋（包括住宅、商业、车位等）的结算凭证。</a:t>
            </a:r>
            <a:endParaRPr lang="zh-CN" altLang="en-US" sz="2800">
              <a:latin typeface="方正小标宋_GBK" panose="02000000000000000000" charset="-122"/>
              <a:ea typeface="方正小标宋_GBK" panose="02000000000000000000" charset="-122"/>
            </a:endParaRPr>
          </a:p>
        </p:txBody>
      </p:sp>
      <p:pic>
        <p:nvPicPr>
          <p:cNvPr id="13" name="图片 12" descr="C:\Users\Lenovo\Music\Desktop\parking.pngparki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8257540" y="3989705"/>
            <a:ext cx="2444115" cy="244475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矩形 48"/>
          <p:cNvSpPr/>
          <p:nvPr/>
        </p:nvSpPr>
        <p:spPr>
          <a:xfrm>
            <a:off x="264795" y="116840"/>
            <a:ext cx="288925" cy="92583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58" name="矩形 57"/>
          <p:cNvSpPr/>
          <p:nvPr/>
        </p:nvSpPr>
        <p:spPr>
          <a:xfrm>
            <a:off x="624840" y="116840"/>
            <a:ext cx="76200" cy="925830"/>
          </a:xfrm>
          <a:prstGeom prst="rect">
            <a:avLst/>
          </a:prstGeom>
          <a:solidFill>
            <a:srgbClr val="00153E"/>
          </a:solidFill>
          <a:ln>
            <a:solidFill>
              <a:srgbClr val="00153E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50" name="TextBox 49"/>
          <p:cNvSpPr txBox="1"/>
          <p:nvPr/>
        </p:nvSpPr>
        <p:spPr>
          <a:xfrm>
            <a:off x="840740" y="260350"/>
            <a:ext cx="11497945" cy="9264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/>
            <a:r>
              <a:rPr lang="zh-CN" altLang="en-US" sz="48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方正小标宋_GBK" panose="02000000000000000000" charset="-122"/>
                <a:ea typeface="方正小标宋_GBK" panose="02000000000000000000" charset="-122"/>
                <a:sym typeface="+mn-ea"/>
              </a:rPr>
              <a:t>房票价值</a:t>
            </a:r>
            <a:endParaRPr lang="zh-CN" altLang="en-US" sz="48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方正小标宋_GBK" panose="02000000000000000000" charset="-122"/>
              <a:ea typeface="方正小标宋_GBK" panose="02000000000000000000" charset="-122"/>
              <a:sym typeface="+mn-ea"/>
            </a:endParaRPr>
          </a:p>
        </p:txBody>
      </p:sp>
      <p:sp>
        <p:nvSpPr>
          <p:cNvPr id="51" name="矩形 50"/>
          <p:cNvSpPr/>
          <p:nvPr/>
        </p:nvSpPr>
        <p:spPr>
          <a:xfrm flipV="1">
            <a:off x="48895" y="1052991"/>
            <a:ext cx="12195175" cy="4571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11" name="文本框 10"/>
          <p:cNvSpPr txBox="1"/>
          <p:nvPr/>
        </p:nvSpPr>
        <p:spPr>
          <a:xfrm>
            <a:off x="1272540" y="1196340"/>
            <a:ext cx="9528175" cy="7962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fontAlgn="auto">
              <a:lnSpc>
                <a:spcPts val="5500"/>
              </a:lnSpc>
            </a:pPr>
            <a:r>
              <a:rPr lang="zh-CN" altLang="en-US" sz="3200">
                <a:latin typeface="方正小标宋_GBK" panose="02000000000000000000" charset="-122"/>
                <a:ea typeface="方正小标宋_GBK" panose="02000000000000000000" charset="-122"/>
              </a:rPr>
              <a:t>房票价值包括</a:t>
            </a:r>
            <a:r>
              <a:rPr lang="zh-CN" altLang="en-US" sz="3200">
                <a:solidFill>
                  <a:schemeClr val="accent6">
                    <a:lumMod val="75000"/>
                  </a:schemeClr>
                </a:solidFill>
                <a:latin typeface="方正小标宋_GBK" panose="02000000000000000000" charset="-122"/>
                <a:ea typeface="方正小标宋_GBK" panose="02000000000000000000" charset="-122"/>
              </a:rPr>
              <a:t>权益金额</a:t>
            </a:r>
            <a:r>
              <a:rPr lang="zh-CN" altLang="en-US" sz="3200">
                <a:latin typeface="方正小标宋_GBK" panose="02000000000000000000" charset="-122"/>
                <a:ea typeface="方正小标宋_GBK" panose="02000000000000000000" charset="-122"/>
              </a:rPr>
              <a:t>和</a:t>
            </a:r>
            <a:r>
              <a:rPr lang="zh-CN" altLang="en-US" sz="3200">
                <a:solidFill>
                  <a:schemeClr val="accent1"/>
                </a:solidFill>
                <a:latin typeface="方正小标宋_GBK" panose="02000000000000000000" charset="-122"/>
                <a:ea typeface="方正小标宋_GBK" panose="02000000000000000000" charset="-122"/>
              </a:rPr>
              <a:t>房票奖励金额</a:t>
            </a:r>
            <a:r>
              <a:rPr lang="zh-CN" altLang="en-US" sz="3200">
                <a:latin typeface="方正小标宋_GBK" panose="02000000000000000000" charset="-122"/>
                <a:ea typeface="方正小标宋_GBK" panose="02000000000000000000" charset="-122"/>
              </a:rPr>
              <a:t>。</a:t>
            </a:r>
            <a:endParaRPr lang="zh-CN" altLang="en-US" sz="3200">
              <a:latin typeface="方正小标宋_GBK" panose="02000000000000000000" charset="-122"/>
              <a:ea typeface="方正小标宋_GBK" panose="02000000000000000000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741680" y="2132965"/>
            <a:ext cx="10590196" cy="4255135"/>
            <a:chOff x="794657" y="2235199"/>
            <a:chExt cx="10590287" cy="3811816"/>
          </a:xfrm>
        </p:grpSpPr>
        <p:grpSp>
          <p:nvGrpSpPr>
            <p:cNvPr id="6" name="组合 5"/>
            <p:cNvGrpSpPr/>
            <p:nvPr/>
          </p:nvGrpSpPr>
          <p:grpSpPr>
            <a:xfrm>
              <a:off x="794657" y="2235200"/>
              <a:ext cx="3396343" cy="3811815"/>
              <a:chOff x="794657" y="2235200"/>
              <a:chExt cx="3396343" cy="3811815"/>
            </a:xfrm>
          </p:grpSpPr>
          <p:sp>
            <p:nvSpPr>
              <p:cNvPr id="7" name="ComponentBackground1"/>
              <p:cNvSpPr/>
              <p:nvPr/>
            </p:nvSpPr>
            <p:spPr>
              <a:xfrm>
                <a:off x="794657" y="2235200"/>
                <a:ext cx="3396343" cy="3811815"/>
              </a:xfrm>
              <a:prstGeom prst="roundRect">
                <a:avLst>
                  <a:gd name="adj" fmla="val 5883"/>
                </a:avLst>
              </a:prstGeom>
              <a:solidFill>
                <a:schemeClr val="accent6">
                  <a:lumMod val="75000"/>
                </a:schemeClr>
              </a:solidFill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wrap="none" rtlCol="0" anchor="ctr"/>
              <a:p>
                <a:pPr algn="ctr">
                  <a:lnSpc>
                    <a:spcPct val="120000"/>
                  </a:lnSpc>
                </a:pPr>
                <a:endParaRPr lang="zh-CN" altLang="en-US" sz="2400" b="1">
                  <a:latin typeface="Consolas" panose="020B0609020204030204" pitchFamily="49" charset="0"/>
                  <a:ea typeface="微软雅黑" panose="020B0503020204020204" pitchFamily="34" charset="-122"/>
                  <a:cs typeface="+mn-ea"/>
                  <a:sym typeface="Consolas" panose="020B0609020204030204" pitchFamily="49" charset="0"/>
                </a:endParaRPr>
              </a:p>
            </p:txBody>
          </p:sp>
          <p:sp>
            <p:nvSpPr>
              <p:cNvPr id="8" name="Icon1"/>
              <p:cNvSpPr/>
              <p:nvPr/>
            </p:nvSpPr>
            <p:spPr>
              <a:xfrm>
                <a:off x="978793" y="2512615"/>
                <a:ext cx="479163" cy="478439"/>
              </a:xfrm>
              <a:custGeom>
                <a:avLst/>
                <a:gdLst>
                  <a:gd name="connsiteX0" fmla="*/ 276193 w 607639"/>
                  <a:gd name="connsiteY0" fmla="*/ 349370 h 606722"/>
                  <a:gd name="connsiteX1" fmla="*/ 331446 w 607639"/>
                  <a:gd name="connsiteY1" fmla="*/ 349370 h 606722"/>
                  <a:gd name="connsiteX2" fmla="*/ 331446 w 607639"/>
                  <a:gd name="connsiteY2" fmla="*/ 404482 h 606722"/>
                  <a:gd name="connsiteX3" fmla="*/ 276193 w 607639"/>
                  <a:gd name="connsiteY3" fmla="*/ 404482 h 606722"/>
                  <a:gd name="connsiteX4" fmla="*/ 0 w 607639"/>
                  <a:gd name="connsiteY4" fmla="*/ 288119 h 606722"/>
                  <a:gd name="connsiteX5" fmla="*/ 27592 w 607639"/>
                  <a:gd name="connsiteY5" fmla="*/ 294962 h 606722"/>
                  <a:gd name="connsiteX6" fmla="*/ 55272 w 607639"/>
                  <a:gd name="connsiteY6" fmla="*/ 301894 h 606722"/>
                  <a:gd name="connsiteX7" fmla="*/ 220911 w 607639"/>
                  <a:gd name="connsiteY7" fmla="*/ 343219 h 606722"/>
                  <a:gd name="connsiteX8" fmla="*/ 220911 w 607639"/>
                  <a:gd name="connsiteY8" fmla="*/ 432001 h 606722"/>
                  <a:gd name="connsiteX9" fmla="*/ 248592 w 607639"/>
                  <a:gd name="connsiteY9" fmla="*/ 459640 h 606722"/>
                  <a:gd name="connsiteX10" fmla="*/ 359047 w 607639"/>
                  <a:gd name="connsiteY10" fmla="*/ 459640 h 606722"/>
                  <a:gd name="connsiteX11" fmla="*/ 386639 w 607639"/>
                  <a:gd name="connsiteY11" fmla="*/ 432001 h 606722"/>
                  <a:gd name="connsiteX12" fmla="*/ 386639 w 607639"/>
                  <a:gd name="connsiteY12" fmla="*/ 343219 h 606722"/>
                  <a:gd name="connsiteX13" fmla="*/ 552367 w 607639"/>
                  <a:gd name="connsiteY13" fmla="*/ 301894 h 606722"/>
                  <a:gd name="connsiteX14" fmla="*/ 579958 w 607639"/>
                  <a:gd name="connsiteY14" fmla="*/ 294962 h 606722"/>
                  <a:gd name="connsiteX15" fmla="*/ 607639 w 607639"/>
                  <a:gd name="connsiteY15" fmla="*/ 288119 h 606722"/>
                  <a:gd name="connsiteX16" fmla="*/ 607639 w 607639"/>
                  <a:gd name="connsiteY16" fmla="*/ 579083 h 606722"/>
                  <a:gd name="connsiteX17" fmla="*/ 579958 w 607639"/>
                  <a:gd name="connsiteY17" fmla="*/ 606722 h 606722"/>
                  <a:gd name="connsiteX18" fmla="*/ 27592 w 607639"/>
                  <a:gd name="connsiteY18" fmla="*/ 606722 h 606722"/>
                  <a:gd name="connsiteX19" fmla="*/ 0 w 607639"/>
                  <a:gd name="connsiteY19" fmla="*/ 579083 h 606722"/>
                  <a:gd name="connsiteX20" fmla="*/ 239335 w 607639"/>
                  <a:gd name="connsiteY20" fmla="*/ 55193 h 606722"/>
                  <a:gd name="connsiteX21" fmla="*/ 239335 w 607639"/>
                  <a:gd name="connsiteY21" fmla="*/ 110298 h 606722"/>
                  <a:gd name="connsiteX22" fmla="*/ 368215 w 607639"/>
                  <a:gd name="connsiteY22" fmla="*/ 110298 h 606722"/>
                  <a:gd name="connsiteX23" fmla="*/ 368215 w 607639"/>
                  <a:gd name="connsiteY23" fmla="*/ 55193 h 606722"/>
                  <a:gd name="connsiteX24" fmla="*/ 211744 w 607639"/>
                  <a:gd name="connsiteY24" fmla="*/ 0 h 606722"/>
                  <a:gd name="connsiteX25" fmla="*/ 395895 w 607639"/>
                  <a:gd name="connsiteY25" fmla="*/ 0 h 606722"/>
                  <a:gd name="connsiteX26" fmla="*/ 423487 w 607639"/>
                  <a:gd name="connsiteY26" fmla="*/ 27552 h 606722"/>
                  <a:gd name="connsiteX27" fmla="*/ 423487 w 607639"/>
                  <a:gd name="connsiteY27" fmla="*/ 110298 h 606722"/>
                  <a:gd name="connsiteX28" fmla="*/ 579958 w 607639"/>
                  <a:gd name="connsiteY28" fmla="*/ 110298 h 606722"/>
                  <a:gd name="connsiteX29" fmla="*/ 607639 w 607639"/>
                  <a:gd name="connsiteY29" fmla="*/ 137939 h 606722"/>
                  <a:gd name="connsiteX30" fmla="*/ 607639 w 607639"/>
                  <a:gd name="connsiteY30" fmla="*/ 231261 h 606722"/>
                  <a:gd name="connsiteX31" fmla="*/ 579958 w 607639"/>
                  <a:gd name="connsiteY31" fmla="*/ 238194 h 606722"/>
                  <a:gd name="connsiteX32" fmla="*/ 552367 w 607639"/>
                  <a:gd name="connsiteY32" fmla="*/ 245037 h 606722"/>
                  <a:gd name="connsiteX33" fmla="*/ 355665 w 607639"/>
                  <a:gd name="connsiteY33" fmla="*/ 294187 h 606722"/>
                  <a:gd name="connsiteX34" fmla="*/ 251974 w 607639"/>
                  <a:gd name="connsiteY34" fmla="*/ 294187 h 606722"/>
                  <a:gd name="connsiteX35" fmla="*/ 55272 w 607639"/>
                  <a:gd name="connsiteY35" fmla="*/ 245037 h 606722"/>
                  <a:gd name="connsiteX36" fmla="*/ 27592 w 607639"/>
                  <a:gd name="connsiteY36" fmla="*/ 238194 h 606722"/>
                  <a:gd name="connsiteX37" fmla="*/ 0 w 607639"/>
                  <a:gd name="connsiteY37" fmla="*/ 231261 h 606722"/>
                  <a:gd name="connsiteX38" fmla="*/ 0 w 607639"/>
                  <a:gd name="connsiteY38" fmla="*/ 137939 h 606722"/>
                  <a:gd name="connsiteX39" fmla="*/ 27592 w 607639"/>
                  <a:gd name="connsiteY39" fmla="*/ 110298 h 606722"/>
                  <a:gd name="connsiteX40" fmla="*/ 184152 w 607639"/>
                  <a:gd name="connsiteY40" fmla="*/ 110298 h 606722"/>
                  <a:gd name="connsiteX41" fmla="*/ 184152 w 607639"/>
                  <a:gd name="connsiteY41" fmla="*/ 27552 h 606722"/>
                  <a:gd name="connsiteX42" fmla="*/ 211744 w 607639"/>
                  <a:gd name="connsiteY42" fmla="*/ 0 h 606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</a:cxnLst>
                <a:rect l="l" t="t" r="r" b="b"/>
                <a:pathLst>
                  <a:path w="607639" h="606722">
                    <a:moveTo>
                      <a:pt x="276193" y="349370"/>
                    </a:moveTo>
                    <a:lnTo>
                      <a:pt x="331446" y="349370"/>
                    </a:lnTo>
                    <a:lnTo>
                      <a:pt x="331446" y="404482"/>
                    </a:lnTo>
                    <a:lnTo>
                      <a:pt x="276193" y="404482"/>
                    </a:lnTo>
                    <a:close/>
                    <a:moveTo>
                      <a:pt x="0" y="288119"/>
                    </a:moveTo>
                    <a:lnTo>
                      <a:pt x="27592" y="294962"/>
                    </a:lnTo>
                    <a:lnTo>
                      <a:pt x="55272" y="301894"/>
                    </a:lnTo>
                    <a:lnTo>
                      <a:pt x="220911" y="343219"/>
                    </a:lnTo>
                    <a:lnTo>
                      <a:pt x="220911" y="432001"/>
                    </a:lnTo>
                    <a:cubicBezTo>
                      <a:pt x="220911" y="447287"/>
                      <a:pt x="233283" y="459640"/>
                      <a:pt x="248592" y="459640"/>
                    </a:cubicBezTo>
                    <a:lnTo>
                      <a:pt x="359047" y="459640"/>
                    </a:lnTo>
                    <a:cubicBezTo>
                      <a:pt x="374267" y="459640"/>
                      <a:pt x="386639" y="447287"/>
                      <a:pt x="386639" y="432001"/>
                    </a:cubicBezTo>
                    <a:lnTo>
                      <a:pt x="386639" y="343219"/>
                    </a:lnTo>
                    <a:lnTo>
                      <a:pt x="552367" y="301894"/>
                    </a:lnTo>
                    <a:lnTo>
                      <a:pt x="579958" y="294962"/>
                    </a:lnTo>
                    <a:lnTo>
                      <a:pt x="607639" y="288119"/>
                    </a:lnTo>
                    <a:lnTo>
                      <a:pt x="607639" y="579083"/>
                    </a:lnTo>
                    <a:cubicBezTo>
                      <a:pt x="607639" y="594369"/>
                      <a:pt x="595267" y="606722"/>
                      <a:pt x="579958" y="606722"/>
                    </a:cubicBezTo>
                    <a:lnTo>
                      <a:pt x="27592" y="606722"/>
                    </a:lnTo>
                    <a:cubicBezTo>
                      <a:pt x="12372" y="606722"/>
                      <a:pt x="0" y="594369"/>
                      <a:pt x="0" y="579083"/>
                    </a:cubicBezTo>
                    <a:close/>
                    <a:moveTo>
                      <a:pt x="239335" y="55193"/>
                    </a:moveTo>
                    <a:lnTo>
                      <a:pt x="239335" y="110298"/>
                    </a:lnTo>
                    <a:lnTo>
                      <a:pt x="368215" y="110298"/>
                    </a:lnTo>
                    <a:lnTo>
                      <a:pt x="368215" y="55193"/>
                    </a:lnTo>
                    <a:close/>
                    <a:moveTo>
                      <a:pt x="211744" y="0"/>
                    </a:moveTo>
                    <a:lnTo>
                      <a:pt x="395895" y="0"/>
                    </a:lnTo>
                    <a:cubicBezTo>
                      <a:pt x="411115" y="0"/>
                      <a:pt x="423487" y="12354"/>
                      <a:pt x="423487" y="27552"/>
                    </a:cubicBezTo>
                    <a:lnTo>
                      <a:pt x="423487" y="110298"/>
                    </a:lnTo>
                    <a:lnTo>
                      <a:pt x="579958" y="110298"/>
                    </a:lnTo>
                    <a:cubicBezTo>
                      <a:pt x="595267" y="110298"/>
                      <a:pt x="607639" y="122652"/>
                      <a:pt x="607639" y="137939"/>
                    </a:cubicBezTo>
                    <a:lnTo>
                      <a:pt x="607639" y="231261"/>
                    </a:lnTo>
                    <a:lnTo>
                      <a:pt x="579958" y="238194"/>
                    </a:lnTo>
                    <a:lnTo>
                      <a:pt x="552367" y="245037"/>
                    </a:lnTo>
                    <a:lnTo>
                      <a:pt x="355665" y="294187"/>
                    </a:lnTo>
                    <a:lnTo>
                      <a:pt x="251974" y="294187"/>
                    </a:lnTo>
                    <a:lnTo>
                      <a:pt x="55272" y="245037"/>
                    </a:lnTo>
                    <a:lnTo>
                      <a:pt x="27592" y="238194"/>
                    </a:lnTo>
                    <a:lnTo>
                      <a:pt x="0" y="231261"/>
                    </a:lnTo>
                    <a:lnTo>
                      <a:pt x="0" y="137939"/>
                    </a:lnTo>
                    <a:cubicBezTo>
                      <a:pt x="0" y="122652"/>
                      <a:pt x="12372" y="110298"/>
                      <a:pt x="27592" y="110298"/>
                    </a:cubicBezTo>
                    <a:lnTo>
                      <a:pt x="184152" y="110298"/>
                    </a:lnTo>
                    <a:lnTo>
                      <a:pt x="184152" y="27552"/>
                    </a:lnTo>
                    <a:cubicBezTo>
                      <a:pt x="184152" y="12354"/>
                      <a:pt x="196524" y="0"/>
                      <a:pt x="21174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>
                  <a:lnSpc>
                    <a:spcPct val="120000"/>
                  </a:lnSpc>
                </a:pPr>
                <a:endParaRPr lang="en-US">
                  <a:latin typeface="Consolas" panose="020B0609020204030204" pitchFamily="49" charset="0"/>
                  <a:ea typeface="微软雅黑" panose="020B0503020204020204" pitchFamily="34" charset="-122"/>
                  <a:cs typeface="+mn-ea"/>
                  <a:sym typeface="Consolas" panose="020B0609020204030204" pitchFamily="49" charset="0"/>
                </a:endParaRPr>
              </a:p>
            </p:txBody>
          </p:sp>
          <p:sp>
            <p:nvSpPr>
              <p:cNvPr id="9" name="Bullet1"/>
              <p:cNvSpPr txBox="1"/>
              <p:nvPr/>
            </p:nvSpPr>
            <p:spPr>
              <a:xfrm>
                <a:off x="957217" y="3167380"/>
                <a:ext cx="3131185" cy="2813050"/>
              </a:xfrm>
              <a:prstGeom prst="rect">
                <a:avLst/>
              </a:prstGeom>
              <a:noFill/>
            </p:spPr>
            <p:txBody>
              <a:bodyPr wrap="square" rtlCol="0" anchor="t">
                <a:normAutofit/>
              </a:bodyPr>
              <a:p>
                <a:pPr>
                  <a:lnSpc>
                    <a:spcPct val="130000"/>
                  </a:lnSpc>
                </a:pPr>
                <a:r>
                  <a:rPr lang="en-US" altLang="zh-CN" b="1" dirty="0">
                    <a:solidFill>
                      <a:srgbClr val="FFFFFF"/>
                    </a:solidFill>
                    <a:latin typeface="Consolas" panose="020B0609020204030204" pitchFamily="49" charset="0"/>
                    <a:ea typeface="微软雅黑" panose="020B0503020204020204" pitchFamily="34" charset="-122"/>
                    <a:cs typeface="+mn-ea"/>
                    <a:sym typeface="Consolas" panose="020B0609020204030204" pitchFamily="49" charset="0"/>
                  </a:rPr>
                  <a:t>1</a:t>
                </a:r>
                <a:r>
                  <a:rPr lang="zh-CN" altLang="en-US" b="1" dirty="0">
                    <a:solidFill>
                      <a:srgbClr val="FFFFFF"/>
                    </a:solidFill>
                    <a:latin typeface="Consolas" panose="020B0609020204030204" pitchFamily="49" charset="0"/>
                    <a:ea typeface="微软雅黑" panose="020B0503020204020204" pitchFamily="34" charset="-122"/>
                    <a:cs typeface="+mn-ea"/>
                    <a:sym typeface="Consolas" panose="020B0609020204030204" pitchFamily="49" charset="0"/>
                  </a:rPr>
                  <a:t>、被征收房屋货币补偿权益的量化，包括房屋建筑物及其所占用的土地使用权价值补偿</a:t>
                </a:r>
                <a:r>
                  <a:rPr lang="zh-CN" altLang="en-US" b="1" dirty="0">
                    <a:solidFill>
                      <a:srgbClr val="FF0000"/>
                    </a:solidFill>
                    <a:latin typeface="Consolas" panose="020B0609020204030204" pitchFamily="49" charset="0"/>
                    <a:ea typeface="微软雅黑" panose="020B0503020204020204" pitchFamily="34" charset="-122"/>
                    <a:cs typeface="+mn-ea"/>
                    <a:sym typeface="Consolas" panose="020B0609020204030204" pitchFamily="49" charset="0"/>
                  </a:rPr>
                  <a:t>或宅基地权益价值</a:t>
                </a:r>
                <a:r>
                  <a:rPr lang="zh-CN" altLang="en-US" b="1" dirty="0">
                    <a:solidFill>
                      <a:srgbClr val="FFFFFF"/>
                    </a:solidFill>
                    <a:latin typeface="Consolas" panose="020B0609020204030204" pitchFamily="49" charset="0"/>
                    <a:ea typeface="微软雅黑" panose="020B0503020204020204" pitchFamily="34" charset="-122"/>
                    <a:cs typeface="+mn-ea"/>
                    <a:sym typeface="Consolas" panose="020B0609020204030204" pitchFamily="49" charset="0"/>
                  </a:rPr>
                  <a:t>；</a:t>
                </a:r>
                <a:endParaRPr lang="zh-CN" altLang="en-US" b="1" dirty="0">
                  <a:solidFill>
                    <a:srgbClr val="FFFFFF"/>
                  </a:solidFill>
                  <a:latin typeface="Consolas" panose="020B0609020204030204" pitchFamily="49" charset="0"/>
                  <a:ea typeface="微软雅黑" panose="020B0503020204020204" pitchFamily="34" charset="-122"/>
                  <a:cs typeface="+mn-ea"/>
                  <a:sym typeface="Consolas" panose="020B0609020204030204" pitchFamily="49" charset="0"/>
                </a:endParaRPr>
              </a:p>
              <a:p>
                <a:pPr>
                  <a:lnSpc>
                    <a:spcPct val="130000"/>
                  </a:lnSpc>
                </a:pPr>
                <a:r>
                  <a:rPr lang="en-US" altLang="zh-CN" b="1" dirty="0">
                    <a:solidFill>
                      <a:srgbClr val="FFFFFF"/>
                    </a:solidFill>
                    <a:latin typeface="Consolas" panose="020B0609020204030204" pitchFamily="49" charset="0"/>
                    <a:ea typeface="微软雅黑" panose="020B0503020204020204" pitchFamily="34" charset="-122"/>
                    <a:cs typeface="+mn-ea"/>
                    <a:sym typeface="Consolas" panose="020B0609020204030204" pitchFamily="49" charset="0"/>
                  </a:rPr>
                  <a:t>2</a:t>
                </a:r>
                <a:r>
                  <a:rPr lang="zh-CN" altLang="en-US" b="1" dirty="0">
                    <a:solidFill>
                      <a:srgbClr val="FFFFFF"/>
                    </a:solidFill>
                    <a:latin typeface="Consolas" panose="020B0609020204030204" pitchFamily="49" charset="0"/>
                    <a:ea typeface="微软雅黑" panose="020B0503020204020204" pitchFamily="34" charset="-122"/>
                    <a:cs typeface="+mn-ea"/>
                    <a:sym typeface="Consolas" panose="020B0609020204030204" pitchFamily="49" charset="0"/>
                  </a:rPr>
                  <a:t>、一次性签约补助。</a:t>
                </a:r>
                <a:endParaRPr lang="zh-CN" altLang="en-US" b="1" dirty="0">
                  <a:solidFill>
                    <a:srgbClr val="FFFFFF"/>
                  </a:solidFill>
                  <a:latin typeface="Consolas" panose="020B0609020204030204" pitchFamily="49" charset="0"/>
                  <a:ea typeface="微软雅黑" panose="020B0503020204020204" pitchFamily="34" charset="-122"/>
                  <a:cs typeface="+mn-ea"/>
                  <a:sym typeface="Consolas" panose="020B0609020204030204" pitchFamily="49" charset="0"/>
                </a:endParaRPr>
              </a:p>
            </p:txBody>
          </p:sp>
        </p:grpSp>
        <p:grpSp>
          <p:nvGrpSpPr>
            <p:cNvPr id="10" name="组合 9"/>
            <p:cNvGrpSpPr/>
            <p:nvPr/>
          </p:nvGrpSpPr>
          <p:grpSpPr>
            <a:xfrm>
              <a:off x="4391479" y="2235199"/>
              <a:ext cx="4095150" cy="3811816"/>
              <a:chOff x="4391479" y="2235199"/>
              <a:chExt cx="4095150" cy="3811816"/>
            </a:xfrm>
          </p:grpSpPr>
          <p:sp>
            <p:nvSpPr>
              <p:cNvPr id="15" name="ComponentBackground2"/>
              <p:cNvSpPr/>
              <p:nvPr/>
            </p:nvSpPr>
            <p:spPr>
              <a:xfrm>
                <a:off x="4391479" y="2235199"/>
                <a:ext cx="4095150" cy="3811816"/>
              </a:xfrm>
              <a:prstGeom prst="roundRect">
                <a:avLst>
                  <a:gd name="adj" fmla="val 5883"/>
                </a:avLst>
              </a:prstGeom>
              <a:gradFill flip="none" rotWithShape="1">
                <a:gsLst>
                  <a:gs pos="45000">
                    <a:srgbClr val="FFFFFF"/>
                  </a:gs>
                  <a:gs pos="100000">
                    <a:srgbClr val="FFFFFF"/>
                  </a:gs>
                </a:gsLst>
                <a:lin ang="5400000" scaled="1"/>
                <a:tileRect/>
              </a:gradFill>
              <a:ln>
                <a:gradFill flip="none" rotWithShape="1">
                  <a:gsLst>
                    <a:gs pos="0">
                      <a:schemeClr val="accent1">
                        <a:alpha val="50000"/>
                      </a:schemeClr>
                    </a:gs>
                    <a:gs pos="100000">
                      <a:schemeClr val="accent1">
                        <a:alpha val="0"/>
                      </a:schemeClr>
                    </a:gs>
                  </a:gsLst>
                  <a:lin ang="16200000" scaled="1"/>
                  <a:tileRect/>
                </a:gradFill>
              </a:ln>
              <a:effectLst>
                <a:outerShdw blurRad="50800" dist="38100" dir="2700000" algn="tl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>
                  <a:lnSpc>
                    <a:spcPct val="120000"/>
                  </a:lnSpc>
                </a:pPr>
                <a:endParaRPr lang="zh-CN" altLang="en-US" sz="2000" b="1">
                  <a:solidFill>
                    <a:schemeClr val="tx1"/>
                  </a:solidFill>
                  <a:latin typeface="Consolas" panose="020B0609020204030204" pitchFamily="49" charset="0"/>
                  <a:ea typeface="微软雅黑" panose="020B0503020204020204" pitchFamily="34" charset="-122"/>
                  <a:cs typeface="+mn-ea"/>
                  <a:sym typeface="Consolas" panose="020B0609020204030204" pitchFamily="49" charset="0"/>
                </a:endParaRPr>
              </a:p>
            </p:txBody>
          </p:sp>
          <p:sp>
            <p:nvSpPr>
              <p:cNvPr id="16" name="Icon2"/>
              <p:cNvSpPr/>
              <p:nvPr/>
            </p:nvSpPr>
            <p:spPr>
              <a:xfrm>
                <a:off x="4531800" y="2379176"/>
                <a:ext cx="443062" cy="479163"/>
              </a:xfrm>
              <a:custGeom>
                <a:avLst/>
                <a:gdLst>
                  <a:gd name="T0" fmla="*/ 1048 w 2813"/>
                  <a:gd name="T1" fmla="*/ 2248 h 3047"/>
                  <a:gd name="T2" fmla="*/ 1106 w 2813"/>
                  <a:gd name="T3" fmla="*/ 2274 h 3047"/>
                  <a:gd name="T4" fmla="*/ 1106 w 2813"/>
                  <a:gd name="T5" fmla="*/ 2879 h 3047"/>
                  <a:gd name="T6" fmla="*/ 977 w 2813"/>
                  <a:gd name="T7" fmla="*/ 2839 h 3047"/>
                  <a:gd name="T8" fmla="*/ 276 w 2813"/>
                  <a:gd name="T9" fmla="*/ 2348 h 3047"/>
                  <a:gd name="T10" fmla="*/ 0 w 2813"/>
                  <a:gd name="T11" fmla="*/ 1519 h 3047"/>
                  <a:gd name="T12" fmla="*/ 276 w 2813"/>
                  <a:gd name="T13" fmla="*/ 690 h 3047"/>
                  <a:gd name="T14" fmla="*/ 860 w 2813"/>
                  <a:gd name="T15" fmla="*/ 241 h 3047"/>
                  <a:gd name="T16" fmla="*/ 747 w 2813"/>
                  <a:gd name="T17" fmla="*/ 168 h 3047"/>
                  <a:gd name="T18" fmla="*/ 856 w 2813"/>
                  <a:gd name="T19" fmla="*/ 0 h 3047"/>
                  <a:gd name="T20" fmla="*/ 1486 w 2813"/>
                  <a:gd name="T21" fmla="*/ 408 h 3047"/>
                  <a:gd name="T22" fmla="*/ 1078 w 2813"/>
                  <a:gd name="T23" fmla="*/ 1038 h 3047"/>
                  <a:gd name="T24" fmla="*/ 910 w 2813"/>
                  <a:gd name="T25" fmla="*/ 929 h 3047"/>
                  <a:gd name="T26" fmla="*/ 975 w 2813"/>
                  <a:gd name="T27" fmla="*/ 829 h 3047"/>
                  <a:gd name="T28" fmla="*/ 579 w 2813"/>
                  <a:gd name="T29" fmla="*/ 1519 h 3047"/>
                  <a:gd name="T30" fmla="*/ 1048 w 2813"/>
                  <a:gd name="T31" fmla="*/ 2248 h 3047"/>
                  <a:gd name="T32" fmla="*/ 2537 w 2813"/>
                  <a:gd name="T33" fmla="*/ 690 h 3047"/>
                  <a:gd name="T34" fmla="*/ 1836 w 2813"/>
                  <a:gd name="T35" fmla="*/ 199 h 3047"/>
                  <a:gd name="T36" fmla="*/ 1706 w 2813"/>
                  <a:gd name="T37" fmla="*/ 160 h 3047"/>
                  <a:gd name="T38" fmla="*/ 1706 w 2813"/>
                  <a:gd name="T39" fmla="*/ 764 h 3047"/>
                  <a:gd name="T40" fmla="*/ 1765 w 2813"/>
                  <a:gd name="T41" fmla="*/ 791 h 3047"/>
                  <a:gd name="T42" fmla="*/ 2234 w 2813"/>
                  <a:gd name="T43" fmla="*/ 1519 h 3047"/>
                  <a:gd name="T44" fmla="*/ 1788 w 2813"/>
                  <a:gd name="T45" fmla="*/ 2236 h 3047"/>
                  <a:gd name="T46" fmla="*/ 1857 w 2813"/>
                  <a:gd name="T47" fmla="*/ 2121 h 3047"/>
                  <a:gd name="T48" fmla="*/ 1685 w 2813"/>
                  <a:gd name="T49" fmla="*/ 2018 h 3047"/>
                  <a:gd name="T50" fmla="*/ 1301 w 2813"/>
                  <a:gd name="T51" fmla="*/ 2663 h 3047"/>
                  <a:gd name="T52" fmla="*/ 1946 w 2813"/>
                  <a:gd name="T53" fmla="*/ 3047 h 3047"/>
                  <a:gd name="T54" fmla="*/ 2048 w 2813"/>
                  <a:gd name="T55" fmla="*/ 2875 h 3047"/>
                  <a:gd name="T56" fmla="*/ 1932 w 2813"/>
                  <a:gd name="T57" fmla="*/ 2806 h 3047"/>
                  <a:gd name="T58" fmla="*/ 2537 w 2813"/>
                  <a:gd name="T59" fmla="*/ 2348 h 3047"/>
                  <a:gd name="T60" fmla="*/ 2813 w 2813"/>
                  <a:gd name="T61" fmla="*/ 1519 h 3047"/>
                  <a:gd name="T62" fmla="*/ 2537 w 2813"/>
                  <a:gd name="T63" fmla="*/ 690 h 30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813" h="3047">
                    <a:moveTo>
                      <a:pt x="1048" y="2248"/>
                    </a:moveTo>
                    <a:lnTo>
                      <a:pt x="1106" y="2274"/>
                    </a:lnTo>
                    <a:lnTo>
                      <a:pt x="1106" y="2879"/>
                    </a:lnTo>
                    <a:lnTo>
                      <a:pt x="977" y="2839"/>
                    </a:lnTo>
                    <a:cubicBezTo>
                      <a:pt x="700" y="2755"/>
                      <a:pt x="451" y="2581"/>
                      <a:pt x="276" y="2348"/>
                    </a:cubicBezTo>
                    <a:cubicBezTo>
                      <a:pt x="95" y="2108"/>
                      <a:pt x="0" y="1821"/>
                      <a:pt x="0" y="1519"/>
                    </a:cubicBezTo>
                    <a:cubicBezTo>
                      <a:pt x="0" y="1217"/>
                      <a:pt x="95" y="931"/>
                      <a:pt x="276" y="690"/>
                    </a:cubicBezTo>
                    <a:cubicBezTo>
                      <a:pt x="426" y="491"/>
                      <a:pt x="630" y="335"/>
                      <a:pt x="860" y="241"/>
                    </a:cubicBezTo>
                    <a:lnTo>
                      <a:pt x="747" y="168"/>
                    </a:lnTo>
                    <a:lnTo>
                      <a:pt x="856" y="0"/>
                    </a:lnTo>
                    <a:lnTo>
                      <a:pt x="1486" y="408"/>
                    </a:lnTo>
                    <a:lnTo>
                      <a:pt x="1078" y="1038"/>
                    </a:lnTo>
                    <a:lnTo>
                      <a:pt x="910" y="929"/>
                    </a:lnTo>
                    <a:lnTo>
                      <a:pt x="975" y="829"/>
                    </a:lnTo>
                    <a:cubicBezTo>
                      <a:pt x="732" y="972"/>
                      <a:pt x="579" y="1234"/>
                      <a:pt x="579" y="1519"/>
                    </a:cubicBezTo>
                    <a:cubicBezTo>
                      <a:pt x="579" y="1832"/>
                      <a:pt x="763" y="2118"/>
                      <a:pt x="1048" y="2248"/>
                    </a:cubicBezTo>
                    <a:close/>
                    <a:moveTo>
                      <a:pt x="2537" y="690"/>
                    </a:moveTo>
                    <a:cubicBezTo>
                      <a:pt x="2362" y="458"/>
                      <a:pt x="2113" y="283"/>
                      <a:pt x="1836" y="199"/>
                    </a:cubicBezTo>
                    <a:lnTo>
                      <a:pt x="1706" y="160"/>
                    </a:lnTo>
                    <a:lnTo>
                      <a:pt x="1706" y="764"/>
                    </a:lnTo>
                    <a:lnTo>
                      <a:pt x="1765" y="791"/>
                    </a:lnTo>
                    <a:cubicBezTo>
                      <a:pt x="2050" y="921"/>
                      <a:pt x="2234" y="1207"/>
                      <a:pt x="2234" y="1519"/>
                    </a:cubicBezTo>
                    <a:cubicBezTo>
                      <a:pt x="2234" y="1823"/>
                      <a:pt x="2060" y="2102"/>
                      <a:pt x="1788" y="2236"/>
                    </a:cubicBezTo>
                    <a:lnTo>
                      <a:pt x="1857" y="2121"/>
                    </a:lnTo>
                    <a:lnTo>
                      <a:pt x="1685" y="2018"/>
                    </a:lnTo>
                    <a:lnTo>
                      <a:pt x="1301" y="2663"/>
                    </a:lnTo>
                    <a:lnTo>
                      <a:pt x="1946" y="3047"/>
                    </a:lnTo>
                    <a:lnTo>
                      <a:pt x="2048" y="2875"/>
                    </a:lnTo>
                    <a:lnTo>
                      <a:pt x="1932" y="2806"/>
                    </a:lnTo>
                    <a:cubicBezTo>
                      <a:pt x="2170" y="2713"/>
                      <a:pt x="2382" y="2553"/>
                      <a:pt x="2537" y="2348"/>
                    </a:cubicBezTo>
                    <a:cubicBezTo>
                      <a:pt x="2717" y="2108"/>
                      <a:pt x="2813" y="1821"/>
                      <a:pt x="2813" y="1519"/>
                    </a:cubicBezTo>
                    <a:cubicBezTo>
                      <a:pt x="2813" y="1217"/>
                      <a:pt x="2717" y="931"/>
                      <a:pt x="2537" y="69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>
                  <a:lnSpc>
                    <a:spcPct val="120000"/>
                  </a:lnSpc>
                </a:pPr>
                <a:endParaRPr lang="en-US">
                  <a:solidFill>
                    <a:schemeClr val="tx1"/>
                  </a:solidFill>
                  <a:latin typeface="Consolas" panose="020B0609020204030204" pitchFamily="49" charset="0"/>
                  <a:ea typeface="微软雅黑" panose="020B0503020204020204" pitchFamily="34" charset="-122"/>
                  <a:cs typeface="+mn-ea"/>
                  <a:sym typeface="Consolas" panose="020B0609020204030204" pitchFamily="49" charset="0"/>
                </a:endParaRPr>
              </a:p>
            </p:txBody>
          </p:sp>
          <p:sp>
            <p:nvSpPr>
              <p:cNvPr id="17" name="Bullet2"/>
              <p:cNvSpPr txBox="1"/>
              <p:nvPr/>
            </p:nvSpPr>
            <p:spPr>
              <a:xfrm>
                <a:off x="4531815" y="2955354"/>
                <a:ext cx="3836068" cy="3026244"/>
              </a:xfrm>
              <a:prstGeom prst="rect">
                <a:avLst/>
              </a:prstGeom>
              <a:noFill/>
            </p:spPr>
            <p:txBody>
              <a:bodyPr wrap="square" rtlCol="0" anchor="t">
                <a:normAutofit/>
              </a:bodyPr>
              <a:p>
                <a:pPr algn="l">
                  <a:lnSpc>
                    <a:spcPct val="130000"/>
                  </a:lnSpc>
                  <a:buClrTx/>
                  <a:buSzTx/>
                  <a:buNone/>
                </a:pPr>
                <a:r>
                  <a:rPr lang="zh-CN" altLang="en-US" b="1" dirty="0">
                    <a:solidFill>
                      <a:schemeClr val="accent1">
                        <a:lumMod val="75000"/>
                      </a:schemeClr>
                    </a:solidFill>
                    <a:latin typeface="Consolas" panose="020B0609020204030204" pitchFamily="49" charset="0"/>
                    <a:ea typeface="微软雅黑" panose="020B0503020204020204" pitchFamily="34" charset="-122"/>
                    <a:cs typeface="+mn-ea"/>
                    <a:sym typeface="Consolas" panose="020B0609020204030204" pitchFamily="49" charset="0"/>
                  </a:rPr>
                  <a:t>1、选择房票安置奖励，按被征收房屋建筑面积计算，每平方米最高不超</a:t>
                </a:r>
                <a:r>
                  <a:rPr lang="zh-CN" altLang="en-US" b="1" dirty="0">
                    <a:solidFill>
                      <a:srgbClr val="FF0000"/>
                    </a:solidFill>
                    <a:latin typeface="Consolas" panose="020B0609020204030204" pitchFamily="49" charset="0"/>
                    <a:ea typeface="微软雅黑" panose="020B0503020204020204" pitchFamily="34" charset="-122"/>
                    <a:cs typeface="+mn-ea"/>
                    <a:sym typeface="Consolas" panose="020B0609020204030204" pitchFamily="49" charset="0"/>
                  </a:rPr>
                  <a:t>900</a:t>
                </a:r>
                <a:r>
                  <a:rPr lang="zh-CN" altLang="en-US" b="1" dirty="0">
                    <a:solidFill>
                      <a:schemeClr val="accent1">
                        <a:lumMod val="75000"/>
                      </a:schemeClr>
                    </a:solidFill>
                    <a:latin typeface="Consolas" panose="020B0609020204030204" pitchFamily="49" charset="0"/>
                    <a:ea typeface="微软雅黑" panose="020B0503020204020204" pitchFamily="34" charset="-122"/>
                    <a:cs typeface="+mn-ea"/>
                    <a:sym typeface="Consolas" panose="020B0609020204030204" pitchFamily="49" charset="0"/>
                  </a:rPr>
                  <a:t>元，每户最高奖励不得超</a:t>
                </a:r>
                <a:r>
                  <a:rPr lang="zh-CN" altLang="en-US" b="1" dirty="0">
                    <a:solidFill>
                      <a:srgbClr val="FF0000"/>
                    </a:solidFill>
                    <a:latin typeface="Consolas" panose="020B0609020204030204" pitchFamily="49" charset="0"/>
                    <a:ea typeface="微软雅黑" panose="020B0503020204020204" pitchFamily="34" charset="-122"/>
                    <a:cs typeface="+mn-ea"/>
                    <a:sym typeface="Consolas" panose="020B0609020204030204" pitchFamily="49" charset="0"/>
                  </a:rPr>
                  <a:t>43.2</a:t>
                </a:r>
                <a:r>
                  <a:rPr lang="zh-CN" altLang="en-US" b="1" dirty="0">
                    <a:solidFill>
                      <a:schemeClr val="accent1">
                        <a:lumMod val="75000"/>
                      </a:schemeClr>
                    </a:solidFill>
                    <a:latin typeface="Consolas" panose="020B0609020204030204" pitchFamily="49" charset="0"/>
                    <a:ea typeface="微软雅黑" panose="020B0503020204020204" pitchFamily="34" charset="-122"/>
                    <a:cs typeface="+mn-ea"/>
                    <a:sym typeface="Consolas" panose="020B0609020204030204" pitchFamily="49" charset="0"/>
                  </a:rPr>
                  <a:t>万元；</a:t>
                </a:r>
                <a:endParaRPr lang="zh-CN" altLang="en-US" b="1" dirty="0">
                  <a:solidFill>
                    <a:schemeClr val="accent1">
                      <a:lumMod val="75000"/>
                    </a:schemeClr>
                  </a:solidFill>
                  <a:latin typeface="Consolas" panose="020B0609020204030204" pitchFamily="49" charset="0"/>
                  <a:ea typeface="微软雅黑" panose="020B0503020204020204" pitchFamily="34" charset="-122"/>
                  <a:cs typeface="+mn-ea"/>
                  <a:sym typeface="Consolas" panose="020B0609020204030204" pitchFamily="49" charset="0"/>
                </a:endParaRPr>
              </a:p>
              <a:p>
                <a:pPr algn="l">
                  <a:lnSpc>
                    <a:spcPct val="130000"/>
                  </a:lnSpc>
                  <a:buClrTx/>
                  <a:buSzTx/>
                  <a:buNone/>
                </a:pPr>
                <a:r>
                  <a:rPr lang="zh-CN" altLang="en-US" b="1" dirty="0">
                    <a:solidFill>
                      <a:schemeClr val="accent1">
                        <a:lumMod val="75000"/>
                      </a:schemeClr>
                    </a:solidFill>
                    <a:latin typeface="Consolas" panose="020B0609020204030204" pitchFamily="49" charset="0"/>
                    <a:ea typeface="微软雅黑" panose="020B0503020204020204" pitchFamily="34" charset="-122"/>
                    <a:cs typeface="+mn-ea"/>
                    <a:sym typeface="Consolas" panose="020B0609020204030204" pitchFamily="49" charset="0"/>
                  </a:rPr>
                  <a:t>2、临时安置补助费奖励</a:t>
                </a:r>
                <a:r>
                  <a:rPr lang="en-US" altLang="zh-CN" b="1" dirty="0">
                    <a:solidFill>
                      <a:schemeClr val="accent1">
                        <a:lumMod val="75000"/>
                      </a:schemeClr>
                    </a:solidFill>
                    <a:latin typeface="Consolas" panose="020B0609020204030204" pitchFamily="49" charset="0"/>
                    <a:ea typeface="微软雅黑" panose="020B0503020204020204" pitchFamily="34" charset="-122"/>
                    <a:cs typeface="+mn-ea"/>
                    <a:sym typeface="Consolas" panose="020B0609020204030204" pitchFamily="49" charset="0"/>
                  </a:rPr>
                  <a:t> </a:t>
                </a:r>
                <a:r>
                  <a:rPr lang="zh-CN" altLang="en-US" b="1" dirty="0">
                    <a:solidFill>
                      <a:schemeClr val="accent1">
                        <a:lumMod val="75000"/>
                      </a:schemeClr>
                    </a:solidFill>
                    <a:latin typeface="Consolas" panose="020B0609020204030204" pitchFamily="49" charset="0"/>
                    <a:ea typeface="微软雅黑" panose="020B0503020204020204" pitchFamily="34" charset="-122"/>
                    <a:cs typeface="+mn-ea"/>
                    <a:sym typeface="Consolas" panose="020B0609020204030204" pitchFamily="49" charset="0"/>
                  </a:rPr>
                  <a:t>按照经认定的被征收房屋建筑面积和同区位、同类住宅房屋平均市场租金单价计算，一次性奖励</a:t>
                </a:r>
                <a:r>
                  <a:rPr lang="en-US" altLang="zh-CN" b="1" dirty="0">
                    <a:solidFill>
                      <a:srgbClr val="FF0000"/>
                    </a:solidFill>
                    <a:latin typeface="Consolas" panose="020B0609020204030204" pitchFamily="49" charset="0"/>
                    <a:ea typeface="微软雅黑" panose="020B0503020204020204" pitchFamily="34" charset="-122"/>
                    <a:cs typeface="+mn-ea"/>
                    <a:sym typeface="Consolas" panose="020B0609020204030204" pitchFamily="49" charset="0"/>
                  </a:rPr>
                  <a:t>12</a:t>
                </a:r>
                <a:r>
                  <a:rPr lang="zh-CN" altLang="en-US" b="1" dirty="0">
                    <a:solidFill>
                      <a:schemeClr val="accent1">
                        <a:lumMod val="75000"/>
                      </a:schemeClr>
                    </a:solidFill>
                    <a:latin typeface="Consolas" panose="020B0609020204030204" pitchFamily="49" charset="0"/>
                    <a:ea typeface="微软雅黑" panose="020B0503020204020204" pitchFamily="34" charset="-122"/>
                    <a:cs typeface="+mn-ea"/>
                    <a:sym typeface="Consolas" panose="020B0609020204030204" pitchFamily="49" charset="0"/>
                  </a:rPr>
                  <a:t>个月。</a:t>
                </a:r>
                <a:endParaRPr lang="zh-CN" altLang="en-US" b="1" dirty="0">
                  <a:solidFill>
                    <a:schemeClr val="accent1">
                      <a:lumMod val="75000"/>
                    </a:schemeClr>
                  </a:solidFill>
                  <a:latin typeface="Consolas" panose="020B0609020204030204" pitchFamily="49" charset="0"/>
                  <a:ea typeface="微软雅黑" panose="020B0503020204020204" pitchFamily="34" charset="-122"/>
                  <a:cs typeface="+mn-ea"/>
                  <a:sym typeface="Consolas" panose="020B0609020204030204" pitchFamily="49" charset="0"/>
                </a:endParaRPr>
              </a:p>
              <a:p>
                <a:pPr algn="l">
                  <a:lnSpc>
                    <a:spcPct val="130000"/>
                  </a:lnSpc>
                  <a:buClrTx/>
                  <a:buSzTx/>
                  <a:buNone/>
                </a:pPr>
                <a:endParaRPr lang="zh-CN" altLang="en-US" b="1" dirty="0">
                  <a:solidFill>
                    <a:schemeClr val="accent1">
                      <a:lumMod val="75000"/>
                    </a:schemeClr>
                  </a:solidFill>
                  <a:latin typeface="Consolas" panose="020B0609020204030204" pitchFamily="49" charset="0"/>
                  <a:ea typeface="微软雅黑" panose="020B0503020204020204" pitchFamily="34" charset="-122"/>
                  <a:cs typeface="+mn-ea"/>
                  <a:sym typeface="Consolas" panose="020B0609020204030204" pitchFamily="49" charset="0"/>
                </a:endParaRPr>
              </a:p>
            </p:txBody>
          </p:sp>
        </p:grpSp>
        <p:grpSp>
          <p:nvGrpSpPr>
            <p:cNvPr id="18" name="组合 17"/>
            <p:cNvGrpSpPr/>
            <p:nvPr/>
          </p:nvGrpSpPr>
          <p:grpSpPr>
            <a:xfrm>
              <a:off x="8720461" y="2235199"/>
              <a:ext cx="2664483" cy="3811816"/>
              <a:chOff x="8720461" y="2235199"/>
              <a:chExt cx="2664483" cy="3811816"/>
            </a:xfrm>
          </p:grpSpPr>
          <p:sp>
            <p:nvSpPr>
              <p:cNvPr id="19" name="ComponentBackground3"/>
              <p:cNvSpPr/>
              <p:nvPr/>
            </p:nvSpPr>
            <p:spPr>
              <a:xfrm>
                <a:off x="8720461" y="2235199"/>
                <a:ext cx="2664483" cy="3811816"/>
              </a:xfrm>
              <a:prstGeom prst="roundRect">
                <a:avLst>
                  <a:gd name="adj" fmla="val 5883"/>
                </a:avLst>
              </a:prstGeom>
              <a:gradFill flip="none" rotWithShape="1">
                <a:gsLst>
                  <a:gs pos="45000">
                    <a:srgbClr val="FFFFFF"/>
                  </a:gs>
                  <a:gs pos="100000">
                    <a:srgbClr val="FFFFFF"/>
                  </a:gs>
                </a:gsLst>
                <a:lin ang="5400000" scaled="1"/>
                <a:tileRect/>
              </a:gradFill>
              <a:ln>
                <a:gradFill flip="none" rotWithShape="1">
                  <a:gsLst>
                    <a:gs pos="0">
                      <a:schemeClr val="accent1">
                        <a:alpha val="50000"/>
                      </a:schemeClr>
                    </a:gs>
                    <a:gs pos="100000">
                      <a:schemeClr val="accent1">
                        <a:alpha val="0"/>
                      </a:schemeClr>
                    </a:gs>
                  </a:gsLst>
                  <a:lin ang="16200000" scaled="1"/>
                  <a:tileRect/>
                </a:gradFill>
              </a:ln>
              <a:effectLst>
                <a:outerShdw blurRad="50800" dist="38100" dir="2700000" algn="tl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>
                  <a:lnSpc>
                    <a:spcPct val="120000"/>
                  </a:lnSpc>
                </a:pPr>
                <a:endParaRPr lang="zh-CN" altLang="en-US" sz="2000" b="1">
                  <a:solidFill>
                    <a:schemeClr val="tx1"/>
                  </a:solidFill>
                  <a:latin typeface="Consolas" panose="020B0609020204030204" pitchFamily="49" charset="0"/>
                  <a:ea typeface="微软雅黑" panose="020B0503020204020204" pitchFamily="34" charset="-122"/>
                  <a:cs typeface="+mn-ea"/>
                  <a:sym typeface="Consolas" panose="020B0609020204030204" pitchFamily="49" charset="0"/>
                </a:endParaRPr>
              </a:p>
            </p:txBody>
          </p:sp>
          <p:sp>
            <p:nvSpPr>
              <p:cNvPr id="20" name="Icon3"/>
              <p:cNvSpPr/>
              <p:nvPr/>
            </p:nvSpPr>
            <p:spPr>
              <a:xfrm>
                <a:off x="8898081" y="2374957"/>
                <a:ext cx="479163" cy="478265"/>
              </a:xfrm>
              <a:custGeom>
                <a:avLst/>
                <a:gdLst>
                  <a:gd name="connsiteX0" fmla="*/ 290910 w 605702"/>
                  <a:gd name="connsiteY0" fmla="*/ 156336 h 604568"/>
                  <a:gd name="connsiteX1" fmla="*/ 335849 w 605702"/>
                  <a:gd name="connsiteY1" fmla="*/ 164992 h 604568"/>
                  <a:gd name="connsiteX2" fmla="*/ 288310 w 605702"/>
                  <a:gd name="connsiteY2" fmla="*/ 212456 h 604568"/>
                  <a:gd name="connsiteX3" fmla="*/ 203632 w 605702"/>
                  <a:gd name="connsiteY3" fmla="*/ 244717 h 604568"/>
                  <a:gd name="connsiteX4" fmla="*/ 203632 w 605702"/>
                  <a:gd name="connsiteY4" fmla="*/ 401388 h 604568"/>
                  <a:gd name="connsiteX5" fmla="*/ 360547 w 605702"/>
                  <a:gd name="connsiteY5" fmla="*/ 401388 h 604568"/>
                  <a:gd name="connsiteX6" fmla="*/ 392859 w 605702"/>
                  <a:gd name="connsiteY6" fmla="*/ 316749 h 604568"/>
                  <a:gd name="connsiteX7" fmla="*/ 440397 w 605702"/>
                  <a:gd name="connsiteY7" fmla="*/ 269284 h 604568"/>
                  <a:gd name="connsiteX8" fmla="*/ 400287 w 605702"/>
                  <a:gd name="connsiteY8" fmla="*/ 441065 h 604568"/>
                  <a:gd name="connsiteX9" fmla="*/ 163892 w 605702"/>
                  <a:gd name="connsiteY9" fmla="*/ 441065 h 604568"/>
                  <a:gd name="connsiteX10" fmla="*/ 163892 w 605702"/>
                  <a:gd name="connsiteY10" fmla="*/ 205040 h 604568"/>
                  <a:gd name="connsiteX11" fmla="*/ 290910 w 605702"/>
                  <a:gd name="connsiteY11" fmla="*/ 156336 h 604568"/>
                  <a:gd name="connsiteX12" fmla="*/ 246542 w 605702"/>
                  <a:gd name="connsiteY12" fmla="*/ 43775 h 604568"/>
                  <a:gd name="connsiteX13" fmla="*/ 422196 w 605702"/>
                  <a:gd name="connsiteY13" fmla="*/ 78723 h 604568"/>
                  <a:gd name="connsiteX14" fmla="*/ 376794 w 605702"/>
                  <a:gd name="connsiteY14" fmla="*/ 124054 h 604568"/>
                  <a:gd name="connsiteX15" fmla="*/ 126109 w 605702"/>
                  <a:gd name="connsiteY15" fmla="*/ 167345 h 604568"/>
                  <a:gd name="connsiteX16" fmla="*/ 126109 w 605702"/>
                  <a:gd name="connsiteY16" fmla="*/ 478820 h 604568"/>
                  <a:gd name="connsiteX17" fmla="*/ 438073 w 605702"/>
                  <a:gd name="connsiteY17" fmla="*/ 478820 h 604568"/>
                  <a:gd name="connsiteX18" fmla="*/ 481432 w 605702"/>
                  <a:gd name="connsiteY18" fmla="*/ 228527 h 604568"/>
                  <a:gd name="connsiteX19" fmla="*/ 526741 w 605702"/>
                  <a:gd name="connsiteY19" fmla="*/ 183011 h 604568"/>
                  <a:gd name="connsiteX20" fmla="*/ 481432 w 605702"/>
                  <a:gd name="connsiteY20" fmla="*/ 522111 h 604568"/>
                  <a:gd name="connsiteX21" fmla="*/ 82657 w 605702"/>
                  <a:gd name="connsiteY21" fmla="*/ 522111 h 604568"/>
                  <a:gd name="connsiteX22" fmla="*/ 82657 w 605702"/>
                  <a:gd name="connsiteY22" fmla="*/ 123961 h 604568"/>
                  <a:gd name="connsiteX23" fmla="*/ 246542 w 605702"/>
                  <a:gd name="connsiteY23" fmla="*/ 43775 h 604568"/>
                  <a:gd name="connsiteX24" fmla="*/ 536061 w 605702"/>
                  <a:gd name="connsiteY24" fmla="*/ 0 h 604568"/>
                  <a:gd name="connsiteX25" fmla="*/ 544232 w 605702"/>
                  <a:gd name="connsiteY25" fmla="*/ 61368 h 604568"/>
                  <a:gd name="connsiteX26" fmla="*/ 605702 w 605702"/>
                  <a:gd name="connsiteY26" fmla="*/ 69526 h 604568"/>
                  <a:gd name="connsiteX27" fmla="*/ 524361 w 605702"/>
                  <a:gd name="connsiteY27" fmla="*/ 150732 h 604568"/>
                  <a:gd name="connsiteX28" fmla="*/ 498361 w 605702"/>
                  <a:gd name="connsiteY28" fmla="*/ 147302 h 604568"/>
                  <a:gd name="connsiteX29" fmla="*/ 337721 w 605702"/>
                  <a:gd name="connsiteY29" fmla="*/ 307767 h 604568"/>
                  <a:gd name="connsiteX30" fmla="*/ 339764 w 605702"/>
                  <a:gd name="connsiteY30" fmla="*/ 323063 h 604568"/>
                  <a:gd name="connsiteX31" fmla="*/ 282101 w 605702"/>
                  <a:gd name="connsiteY31" fmla="*/ 380630 h 604568"/>
                  <a:gd name="connsiteX32" fmla="*/ 224437 w 605702"/>
                  <a:gd name="connsiteY32" fmla="*/ 323063 h 604568"/>
                  <a:gd name="connsiteX33" fmla="*/ 282101 w 605702"/>
                  <a:gd name="connsiteY33" fmla="*/ 265495 h 604568"/>
                  <a:gd name="connsiteX34" fmla="*/ 297422 w 605702"/>
                  <a:gd name="connsiteY34" fmla="*/ 267535 h 604568"/>
                  <a:gd name="connsiteX35" fmla="*/ 458155 w 605702"/>
                  <a:gd name="connsiteY35" fmla="*/ 107162 h 604568"/>
                  <a:gd name="connsiteX36" fmla="*/ 454719 w 605702"/>
                  <a:gd name="connsiteY36" fmla="*/ 81206 h 6045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605702" h="604568">
                    <a:moveTo>
                      <a:pt x="290910" y="156336"/>
                    </a:moveTo>
                    <a:cubicBezTo>
                      <a:pt x="306137" y="157147"/>
                      <a:pt x="321272" y="160032"/>
                      <a:pt x="335849" y="164992"/>
                    </a:cubicBezTo>
                    <a:lnTo>
                      <a:pt x="288310" y="212456"/>
                    </a:lnTo>
                    <a:cubicBezTo>
                      <a:pt x="257856" y="210695"/>
                      <a:pt x="226844" y="221449"/>
                      <a:pt x="203632" y="244717"/>
                    </a:cubicBezTo>
                    <a:cubicBezTo>
                      <a:pt x="160271" y="287918"/>
                      <a:pt x="160271" y="358187"/>
                      <a:pt x="203632" y="401388"/>
                    </a:cubicBezTo>
                    <a:cubicBezTo>
                      <a:pt x="246900" y="444680"/>
                      <a:pt x="317279" y="444680"/>
                      <a:pt x="360547" y="401388"/>
                    </a:cubicBezTo>
                    <a:cubicBezTo>
                      <a:pt x="383852" y="378211"/>
                      <a:pt x="394623" y="347156"/>
                      <a:pt x="392859" y="316749"/>
                    </a:cubicBezTo>
                    <a:lnTo>
                      <a:pt x="440397" y="269284"/>
                    </a:lnTo>
                    <a:cubicBezTo>
                      <a:pt x="460267" y="327595"/>
                      <a:pt x="446897" y="394620"/>
                      <a:pt x="400287" y="441065"/>
                    </a:cubicBezTo>
                    <a:cubicBezTo>
                      <a:pt x="335106" y="506236"/>
                      <a:pt x="229073" y="506236"/>
                      <a:pt x="163892" y="441065"/>
                    </a:cubicBezTo>
                    <a:cubicBezTo>
                      <a:pt x="98619" y="375987"/>
                      <a:pt x="98619" y="270118"/>
                      <a:pt x="163892" y="205040"/>
                    </a:cubicBezTo>
                    <a:cubicBezTo>
                      <a:pt x="198711" y="170137"/>
                      <a:pt x="245228" y="153902"/>
                      <a:pt x="290910" y="156336"/>
                    </a:cubicBezTo>
                    <a:close/>
                    <a:moveTo>
                      <a:pt x="246542" y="43775"/>
                    </a:moveTo>
                    <a:cubicBezTo>
                      <a:pt x="306463" y="36243"/>
                      <a:pt x="368345" y="47900"/>
                      <a:pt x="422196" y="78723"/>
                    </a:cubicBezTo>
                    <a:lnTo>
                      <a:pt x="376794" y="124054"/>
                    </a:lnTo>
                    <a:cubicBezTo>
                      <a:pt x="294811" y="85305"/>
                      <a:pt x="193980" y="99581"/>
                      <a:pt x="126109" y="167345"/>
                    </a:cubicBezTo>
                    <a:cubicBezTo>
                      <a:pt x="39948" y="253371"/>
                      <a:pt x="39948" y="392793"/>
                      <a:pt x="126109" y="478820"/>
                    </a:cubicBezTo>
                    <a:cubicBezTo>
                      <a:pt x="212271" y="564846"/>
                      <a:pt x="351912" y="564846"/>
                      <a:pt x="438073" y="478820"/>
                    </a:cubicBezTo>
                    <a:cubicBezTo>
                      <a:pt x="505944" y="411055"/>
                      <a:pt x="520428" y="310382"/>
                      <a:pt x="481432" y="228527"/>
                    </a:cubicBezTo>
                    <a:lnTo>
                      <a:pt x="526741" y="183011"/>
                    </a:lnTo>
                    <a:cubicBezTo>
                      <a:pt x="588484" y="290544"/>
                      <a:pt x="573350" y="430244"/>
                      <a:pt x="481432" y="522111"/>
                    </a:cubicBezTo>
                    <a:cubicBezTo>
                      <a:pt x="371316" y="632054"/>
                      <a:pt x="192866" y="632054"/>
                      <a:pt x="82657" y="522111"/>
                    </a:cubicBezTo>
                    <a:cubicBezTo>
                      <a:pt x="-27552" y="412168"/>
                      <a:pt x="-27552" y="233997"/>
                      <a:pt x="82657" y="123961"/>
                    </a:cubicBezTo>
                    <a:cubicBezTo>
                      <a:pt x="128662" y="78028"/>
                      <a:pt x="186622" y="51307"/>
                      <a:pt x="246542" y="43775"/>
                    </a:cubicBezTo>
                    <a:close/>
                    <a:moveTo>
                      <a:pt x="536061" y="0"/>
                    </a:moveTo>
                    <a:lnTo>
                      <a:pt x="544232" y="61368"/>
                    </a:lnTo>
                    <a:lnTo>
                      <a:pt x="605702" y="69526"/>
                    </a:lnTo>
                    <a:lnTo>
                      <a:pt x="524361" y="150732"/>
                    </a:lnTo>
                    <a:lnTo>
                      <a:pt x="498361" y="147302"/>
                    </a:lnTo>
                    <a:lnTo>
                      <a:pt x="337721" y="307767"/>
                    </a:lnTo>
                    <a:cubicBezTo>
                      <a:pt x="339021" y="312588"/>
                      <a:pt x="339764" y="317779"/>
                      <a:pt x="339764" y="323063"/>
                    </a:cubicBezTo>
                    <a:cubicBezTo>
                      <a:pt x="339764" y="354859"/>
                      <a:pt x="313950" y="380630"/>
                      <a:pt x="282101" y="380630"/>
                    </a:cubicBezTo>
                    <a:cubicBezTo>
                      <a:pt x="250251" y="380630"/>
                      <a:pt x="224437" y="354859"/>
                      <a:pt x="224437" y="323063"/>
                    </a:cubicBezTo>
                    <a:cubicBezTo>
                      <a:pt x="224437" y="291266"/>
                      <a:pt x="250251" y="265495"/>
                      <a:pt x="282101" y="265495"/>
                    </a:cubicBezTo>
                    <a:cubicBezTo>
                      <a:pt x="287393" y="265495"/>
                      <a:pt x="292500" y="266237"/>
                      <a:pt x="297422" y="267535"/>
                    </a:cubicBezTo>
                    <a:lnTo>
                      <a:pt x="458155" y="107162"/>
                    </a:lnTo>
                    <a:lnTo>
                      <a:pt x="454719" y="81206"/>
                    </a:lnTo>
                    <a:close/>
                  </a:path>
                </a:pathLst>
              </a:custGeom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>
                  <a:lnSpc>
                    <a:spcPct val="120000"/>
                  </a:lnSpc>
                </a:pPr>
                <a:endParaRPr lang="en-US">
                  <a:latin typeface="Consolas" panose="020B0609020204030204" pitchFamily="49" charset="0"/>
                  <a:ea typeface="微软雅黑" panose="020B0503020204020204" pitchFamily="34" charset="-122"/>
                  <a:cs typeface="+mn-ea"/>
                  <a:sym typeface="Consolas" panose="020B0609020204030204" pitchFamily="49" charset="0"/>
                </a:endParaRPr>
              </a:p>
            </p:txBody>
          </p:sp>
          <p:sp>
            <p:nvSpPr>
              <p:cNvPr id="21" name="Bullet3"/>
              <p:cNvSpPr txBox="1"/>
              <p:nvPr/>
            </p:nvSpPr>
            <p:spPr>
              <a:xfrm>
                <a:off x="8869315" y="2880267"/>
                <a:ext cx="2202834" cy="2817479"/>
              </a:xfrm>
              <a:prstGeom prst="rect">
                <a:avLst/>
              </a:prstGeom>
              <a:noFill/>
            </p:spPr>
            <p:txBody>
              <a:bodyPr wrap="square" rtlCol="0" anchor="t">
                <a:normAutofit fontScale="90000" lnSpcReduction="20000"/>
              </a:bodyPr>
              <a:p>
                <a:pPr algn="ctr">
                  <a:lnSpc>
                    <a:spcPct val="120000"/>
                  </a:lnSpc>
                </a:pPr>
                <a:r>
                  <a:rPr lang="zh-CN" altLang="en-US" b="1" dirty="0">
                    <a:solidFill>
                      <a:schemeClr val="accent2">
                        <a:lumMod val="75000"/>
                      </a:schemeClr>
                    </a:solidFill>
                    <a:latin typeface="Consolas" panose="020B0609020204030204" pitchFamily="49" charset="0"/>
                    <a:ea typeface="微软雅黑" panose="020B0503020204020204" pitchFamily="34" charset="-122"/>
                    <a:cs typeface="+mn-ea"/>
                    <a:sym typeface="Consolas" panose="020B0609020204030204" pitchFamily="49" charset="0"/>
                  </a:rPr>
                  <a:t>临时安置补助费</a:t>
                </a:r>
                <a:endParaRPr lang="zh-CN" altLang="en-US" b="1" dirty="0">
                  <a:solidFill>
                    <a:schemeClr val="accent2">
                      <a:lumMod val="75000"/>
                    </a:schemeClr>
                  </a:solidFill>
                  <a:latin typeface="Consolas" panose="020B0609020204030204" pitchFamily="49" charset="0"/>
                  <a:ea typeface="微软雅黑" panose="020B0503020204020204" pitchFamily="34" charset="-122"/>
                  <a:cs typeface="+mn-ea"/>
                  <a:sym typeface="Consolas" panose="020B0609020204030204" pitchFamily="49" charset="0"/>
                </a:endParaRPr>
              </a:p>
              <a:p>
                <a:pPr algn="ctr">
                  <a:lnSpc>
                    <a:spcPct val="120000"/>
                  </a:lnSpc>
                </a:pPr>
                <a:r>
                  <a:rPr lang="zh-CN" altLang="en-US" b="1" dirty="0">
                    <a:solidFill>
                      <a:schemeClr val="accent2">
                        <a:lumMod val="75000"/>
                      </a:schemeClr>
                    </a:solidFill>
                    <a:latin typeface="Consolas" panose="020B0609020204030204" pitchFamily="49" charset="0"/>
                    <a:ea typeface="微软雅黑" panose="020B0503020204020204" pitchFamily="34" charset="-122"/>
                    <a:cs typeface="+mn-ea"/>
                    <a:sym typeface="Consolas" panose="020B0609020204030204" pitchFamily="49" charset="0"/>
                  </a:rPr>
                  <a:t>停产停业损失</a:t>
                </a:r>
                <a:endParaRPr lang="zh-CN" altLang="en-US" b="1" dirty="0">
                  <a:solidFill>
                    <a:schemeClr val="accent2">
                      <a:lumMod val="75000"/>
                    </a:schemeClr>
                  </a:solidFill>
                  <a:latin typeface="Consolas" panose="020B0609020204030204" pitchFamily="49" charset="0"/>
                  <a:ea typeface="微软雅黑" panose="020B0503020204020204" pitchFamily="34" charset="-122"/>
                  <a:cs typeface="+mn-ea"/>
                  <a:sym typeface="Consolas" panose="020B0609020204030204" pitchFamily="49" charset="0"/>
                </a:endParaRPr>
              </a:p>
              <a:p>
                <a:pPr algn="ctr">
                  <a:lnSpc>
                    <a:spcPct val="120000"/>
                  </a:lnSpc>
                </a:pPr>
                <a:r>
                  <a:rPr lang="zh-CN" altLang="en-US" b="1" dirty="0">
                    <a:solidFill>
                      <a:schemeClr val="accent2">
                        <a:lumMod val="75000"/>
                      </a:schemeClr>
                    </a:solidFill>
                    <a:latin typeface="Consolas" panose="020B0609020204030204" pitchFamily="49" charset="0"/>
                    <a:ea typeface="微软雅黑" panose="020B0503020204020204" pitchFamily="34" charset="-122"/>
                    <a:cs typeface="+mn-ea"/>
                    <a:sym typeface="Consolas" panose="020B0609020204030204" pitchFamily="49" charset="0"/>
                  </a:rPr>
                  <a:t>搬迁补助费</a:t>
                </a:r>
                <a:endParaRPr lang="zh-CN" altLang="en-US" b="1" dirty="0">
                  <a:solidFill>
                    <a:schemeClr val="accent2">
                      <a:lumMod val="75000"/>
                    </a:schemeClr>
                  </a:solidFill>
                  <a:latin typeface="Consolas" panose="020B0609020204030204" pitchFamily="49" charset="0"/>
                  <a:ea typeface="微软雅黑" panose="020B0503020204020204" pitchFamily="34" charset="-122"/>
                  <a:cs typeface="+mn-ea"/>
                  <a:sym typeface="Consolas" panose="020B0609020204030204" pitchFamily="49" charset="0"/>
                </a:endParaRPr>
              </a:p>
              <a:p>
                <a:pPr algn="ctr">
                  <a:lnSpc>
                    <a:spcPct val="120000"/>
                  </a:lnSpc>
                </a:pPr>
                <a:r>
                  <a:rPr lang="zh-CN" altLang="en-US" b="1" dirty="0">
                    <a:solidFill>
                      <a:schemeClr val="accent2">
                        <a:lumMod val="75000"/>
                      </a:schemeClr>
                    </a:solidFill>
                    <a:latin typeface="Consolas" panose="020B0609020204030204" pitchFamily="49" charset="0"/>
                    <a:ea typeface="微软雅黑" panose="020B0503020204020204" pitchFamily="34" charset="-122"/>
                    <a:cs typeface="+mn-ea"/>
                    <a:sym typeface="Consolas" panose="020B0609020204030204" pitchFamily="49" charset="0"/>
                  </a:rPr>
                  <a:t>限时搬迁奖励</a:t>
                </a:r>
                <a:endParaRPr lang="zh-CN" altLang="en-US" b="1" dirty="0">
                  <a:solidFill>
                    <a:schemeClr val="accent2">
                      <a:lumMod val="75000"/>
                    </a:schemeClr>
                  </a:solidFill>
                  <a:latin typeface="Consolas" panose="020B0609020204030204" pitchFamily="49" charset="0"/>
                  <a:ea typeface="微软雅黑" panose="020B0503020204020204" pitchFamily="34" charset="-122"/>
                  <a:cs typeface="+mn-ea"/>
                  <a:sym typeface="Consolas" panose="020B0609020204030204" pitchFamily="49" charset="0"/>
                </a:endParaRPr>
              </a:p>
              <a:p>
                <a:pPr algn="ctr">
                  <a:lnSpc>
                    <a:spcPct val="120000"/>
                  </a:lnSpc>
                </a:pPr>
                <a:r>
                  <a:rPr lang="zh-CN" altLang="en-US" b="1" dirty="0">
                    <a:solidFill>
                      <a:srgbClr val="FF0000"/>
                    </a:solidFill>
                    <a:latin typeface="Consolas" panose="020B0609020204030204" pitchFamily="49" charset="0"/>
                    <a:ea typeface="微软雅黑" panose="020B0503020204020204" pitchFamily="34" charset="-122"/>
                    <a:cs typeface="+mn-ea"/>
                    <a:sym typeface="Consolas" panose="020B0609020204030204" pitchFamily="49" charset="0"/>
                  </a:rPr>
                  <a:t>上楼安置补贴</a:t>
                </a:r>
                <a:endParaRPr lang="zh-CN" altLang="en-US" b="1" dirty="0">
                  <a:solidFill>
                    <a:srgbClr val="FF0000"/>
                  </a:solidFill>
                  <a:latin typeface="Consolas" panose="020B0609020204030204" pitchFamily="49" charset="0"/>
                  <a:ea typeface="微软雅黑" panose="020B0503020204020204" pitchFamily="34" charset="-122"/>
                  <a:cs typeface="+mn-ea"/>
                  <a:sym typeface="Consolas" panose="020B0609020204030204" pitchFamily="49" charset="0"/>
                </a:endParaRPr>
              </a:p>
              <a:p>
                <a:pPr algn="ctr">
                  <a:lnSpc>
                    <a:spcPct val="120000"/>
                  </a:lnSpc>
                </a:pPr>
                <a:r>
                  <a:rPr lang="zh-CN" altLang="en-US" b="1" dirty="0">
                    <a:solidFill>
                      <a:srgbClr val="FF0000"/>
                    </a:solidFill>
                    <a:latin typeface="Consolas" panose="020B0609020204030204" pitchFamily="49" charset="0"/>
                    <a:ea typeface="微软雅黑" panose="020B0503020204020204" pitchFamily="34" charset="-122"/>
                    <a:cs typeface="+mn-ea"/>
                    <a:sym typeface="Consolas" panose="020B0609020204030204" pitchFamily="49" charset="0"/>
                  </a:rPr>
                  <a:t>物业补贴</a:t>
                </a:r>
                <a:endParaRPr lang="zh-CN" altLang="en-US" b="1" dirty="0">
                  <a:solidFill>
                    <a:srgbClr val="FF0000"/>
                  </a:solidFill>
                  <a:latin typeface="Consolas" panose="020B0609020204030204" pitchFamily="49" charset="0"/>
                  <a:ea typeface="微软雅黑" panose="020B0503020204020204" pitchFamily="34" charset="-122"/>
                  <a:cs typeface="+mn-ea"/>
                  <a:sym typeface="Consolas" panose="020B0609020204030204" pitchFamily="49" charset="0"/>
                </a:endParaRPr>
              </a:p>
              <a:p>
                <a:pPr algn="ctr">
                  <a:lnSpc>
                    <a:spcPct val="120000"/>
                  </a:lnSpc>
                </a:pPr>
                <a:r>
                  <a:rPr lang="zh-CN" altLang="en-US" b="1" dirty="0">
                    <a:solidFill>
                      <a:srgbClr val="FF0000"/>
                    </a:solidFill>
                    <a:latin typeface="Consolas" panose="020B0609020204030204" pitchFamily="49" charset="0"/>
                    <a:ea typeface="微软雅黑" panose="020B0503020204020204" pitchFamily="34" charset="-122"/>
                    <a:cs typeface="+mn-ea"/>
                    <a:sym typeface="Consolas" panose="020B0609020204030204" pitchFamily="49" charset="0"/>
                  </a:rPr>
                  <a:t>购房政策性补贴</a:t>
                </a:r>
                <a:endParaRPr lang="zh-CN" altLang="en-US" b="1" dirty="0">
                  <a:solidFill>
                    <a:srgbClr val="FF0000"/>
                  </a:solidFill>
                  <a:latin typeface="Consolas" panose="020B0609020204030204" pitchFamily="49" charset="0"/>
                  <a:ea typeface="微软雅黑" panose="020B0503020204020204" pitchFamily="34" charset="-122"/>
                  <a:cs typeface="+mn-ea"/>
                  <a:sym typeface="Consolas" panose="020B0609020204030204" pitchFamily="49" charset="0"/>
                </a:endParaRPr>
              </a:p>
              <a:p>
                <a:pPr algn="ctr">
                  <a:lnSpc>
                    <a:spcPct val="120000"/>
                  </a:lnSpc>
                </a:pPr>
                <a:endParaRPr lang="zh-CN" altLang="en-US" b="1" dirty="0">
                  <a:solidFill>
                    <a:schemeClr val="accent2">
                      <a:lumMod val="75000"/>
                    </a:schemeClr>
                  </a:solidFill>
                  <a:latin typeface="Consolas" panose="020B0609020204030204" pitchFamily="49" charset="0"/>
                  <a:ea typeface="微软雅黑" panose="020B0503020204020204" pitchFamily="34" charset="-122"/>
                  <a:cs typeface="+mn-ea"/>
                  <a:sym typeface="Consolas" panose="020B0609020204030204" pitchFamily="49" charset="0"/>
                </a:endParaRPr>
              </a:p>
              <a:p>
                <a:pPr algn="ctr">
                  <a:lnSpc>
                    <a:spcPct val="120000"/>
                  </a:lnSpc>
                </a:pPr>
                <a:endParaRPr lang="zh-CN" altLang="en-US" b="1" dirty="0">
                  <a:solidFill>
                    <a:schemeClr val="accent2">
                      <a:lumMod val="75000"/>
                    </a:schemeClr>
                  </a:solidFill>
                  <a:latin typeface="Consolas" panose="020B0609020204030204" pitchFamily="49" charset="0"/>
                  <a:ea typeface="微软雅黑" panose="020B0503020204020204" pitchFamily="34" charset="-122"/>
                  <a:cs typeface="+mn-ea"/>
                  <a:sym typeface="Consolas" panose="020B0609020204030204" pitchFamily="49" charset="0"/>
                </a:endParaRPr>
              </a:p>
              <a:p>
                <a:pPr algn="ctr">
                  <a:lnSpc>
                    <a:spcPct val="120000"/>
                  </a:lnSpc>
                </a:pPr>
                <a:r>
                  <a:rPr lang="zh-CN" altLang="en-US" b="1" dirty="0">
                    <a:solidFill>
                      <a:schemeClr val="accent2">
                        <a:lumMod val="75000"/>
                      </a:schemeClr>
                    </a:solidFill>
                    <a:latin typeface="Consolas" panose="020B0609020204030204" pitchFamily="49" charset="0"/>
                    <a:ea typeface="微软雅黑" panose="020B0503020204020204" pitchFamily="34" charset="-122"/>
                    <a:cs typeface="+mn-ea"/>
                    <a:sym typeface="Consolas" panose="020B0609020204030204" pitchFamily="49" charset="0"/>
                  </a:rPr>
                  <a:t>不计入房票价值（以货币方式发放给被征收人）</a:t>
                </a:r>
                <a:endParaRPr lang="zh-CN" altLang="en-US" b="1" dirty="0">
                  <a:solidFill>
                    <a:schemeClr val="accent2">
                      <a:lumMod val="75000"/>
                    </a:schemeClr>
                  </a:solidFill>
                  <a:latin typeface="Consolas" panose="020B0609020204030204" pitchFamily="49" charset="0"/>
                  <a:ea typeface="微软雅黑" panose="020B0503020204020204" pitchFamily="34" charset="-122"/>
                  <a:cs typeface="+mn-ea"/>
                  <a:sym typeface="Consolas" panose="020B0609020204030204" pitchFamily="49" charset="0"/>
                </a:endParaRPr>
              </a:p>
            </p:txBody>
          </p:sp>
        </p:grpSp>
      </p:grpSp>
      <p:sp>
        <p:nvSpPr>
          <p:cNvPr id="2" name="文本框 1"/>
          <p:cNvSpPr txBox="1"/>
          <p:nvPr/>
        </p:nvSpPr>
        <p:spPr>
          <a:xfrm>
            <a:off x="1560830" y="2493010"/>
            <a:ext cx="1960245" cy="54229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800" b="1" dirty="0">
                <a:solidFill>
                  <a:srgbClr val="FFFFFF"/>
                </a:solidFill>
                <a:latin typeface="Consolas" panose="020B0609020204030204" pitchFamily="49" charset="0"/>
                <a:ea typeface="微软雅黑" panose="020B0503020204020204" pitchFamily="34" charset="-122"/>
                <a:cs typeface="+mn-ea"/>
              </a:rPr>
              <a:t>权益金额</a:t>
            </a:r>
            <a:endParaRPr lang="zh-CN" altLang="en-US" sz="2800" b="1" dirty="0">
              <a:solidFill>
                <a:srgbClr val="FFFFFF"/>
              </a:solidFill>
              <a:latin typeface="Consolas" panose="020B0609020204030204" pitchFamily="49" charset="0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017135" y="2293620"/>
            <a:ext cx="2996565" cy="61277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800" b="1" dirty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ea typeface="微软雅黑" panose="020B0503020204020204" pitchFamily="34" charset="-122"/>
                <a:cs typeface="+mn-ea"/>
              </a:rPr>
              <a:t>房票奖励金额</a:t>
            </a:r>
            <a:endParaRPr lang="zh-CN" altLang="en-US" sz="2800" b="1" dirty="0">
              <a:solidFill>
                <a:schemeClr val="accent1">
                  <a:lumMod val="75000"/>
                </a:schemeClr>
              </a:solidFill>
              <a:latin typeface="Consolas" panose="020B0609020204030204" pitchFamily="49" charset="0"/>
              <a:ea typeface="微软雅黑" panose="020B0503020204020204" pitchFamily="34" charset="-122"/>
              <a:cs typeface="+mn-ea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矩形 48"/>
          <p:cNvSpPr/>
          <p:nvPr/>
        </p:nvSpPr>
        <p:spPr>
          <a:xfrm>
            <a:off x="264795" y="116840"/>
            <a:ext cx="288925" cy="92583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58" name="矩形 57"/>
          <p:cNvSpPr/>
          <p:nvPr/>
        </p:nvSpPr>
        <p:spPr>
          <a:xfrm>
            <a:off x="624840" y="116840"/>
            <a:ext cx="76200" cy="925830"/>
          </a:xfrm>
          <a:prstGeom prst="rect">
            <a:avLst/>
          </a:prstGeom>
          <a:solidFill>
            <a:srgbClr val="00153E"/>
          </a:solidFill>
          <a:ln>
            <a:solidFill>
              <a:srgbClr val="00153E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50" name="TextBox 49"/>
          <p:cNvSpPr txBox="1"/>
          <p:nvPr/>
        </p:nvSpPr>
        <p:spPr>
          <a:xfrm>
            <a:off x="840740" y="260350"/>
            <a:ext cx="11497945" cy="9264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/>
            <a:r>
              <a:rPr lang="zh-CN" altLang="en-US" sz="48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方正小标宋_GBK" panose="02000000000000000000" charset="-122"/>
                <a:ea typeface="方正小标宋_GBK" panose="02000000000000000000" charset="-122"/>
                <a:sym typeface="+mn-ea"/>
              </a:rPr>
              <a:t>房票适用范围、使用期限</a:t>
            </a:r>
            <a:endParaRPr lang="zh-CN" altLang="en-US" sz="48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方正小标宋_GBK" panose="02000000000000000000" charset="-122"/>
              <a:ea typeface="方正小标宋_GBK" panose="02000000000000000000" charset="-122"/>
              <a:sym typeface="+mn-ea"/>
            </a:endParaRPr>
          </a:p>
        </p:txBody>
      </p:sp>
      <p:sp>
        <p:nvSpPr>
          <p:cNvPr id="51" name="矩形 50"/>
          <p:cNvSpPr/>
          <p:nvPr/>
        </p:nvSpPr>
        <p:spPr>
          <a:xfrm flipV="1">
            <a:off x="48895" y="1052991"/>
            <a:ext cx="12195175" cy="4571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11" name="文本框 10"/>
          <p:cNvSpPr txBox="1"/>
          <p:nvPr/>
        </p:nvSpPr>
        <p:spPr>
          <a:xfrm>
            <a:off x="3576955" y="1459230"/>
            <a:ext cx="7763510" cy="210248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fontAlgn="auto">
              <a:lnSpc>
                <a:spcPts val="5000"/>
              </a:lnSpc>
            </a:pPr>
            <a:r>
              <a:rPr lang="zh-CN" altLang="en-US" sz="2800">
                <a:latin typeface="方正小标宋_GBK" panose="02000000000000000000" charset="-122"/>
                <a:ea typeface="方正小标宋_GBK" panose="02000000000000000000" charset="-122"/>
              </a:rPr>
              <a:t>房票安置在</a:t>
            </a:r>
            <a:r>
              <a:rPr lang="zh-CN" altLang="en-US" sz="2800">
                <a:solidFill>
                  <a:srgbClr val="FF0000"/>
                </a:solidFill>
                <a:latin typeface="方正小标宋_GBK" panose="02000000000000000000" charset="-122"/>
                <a:ea typeface="方正小标宋_GBK" panose="02000000000000000000" charset="-122"/>
              </a:rPr>
              <a:t>仲恺高新区范围内（不含东江、惠南）</a:t>
            </a:r>
            <a:r>
              <a:rPr lang="zh-CN" altLang="en-US" sz="2800">
                <a:latin typeface="方正小标宋_GBK" panose="02000000000000000000" charset="-122"/>
                <a:ea typeface="方正小标宋_GBK" panose="02000000000000000000" charset="-122"/>
              </a:rPr>
              <a:t>使用。</a:t>
            </a:r>
            <a:endParaRPr lang="zh-CN" altLang="en-US" sz="2800">
              <a:latin typeface="方正小标宋_GBK" panose="02000000000000000000" charset="-122"/>
              <a:ea typeface="方正小标宋_GBK" panose="02000000000000000000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984885" y="4275455"/>
            <a:ext cx="8122285" cy="258254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fontAlgn="auto">
              <a:lnSpc>
                <a:spcPts val="5000"/>
              </a:lnSpc>
            </a:pPr>
            <a:r>
              <a:rPr lang="zh-CN" altLang="en-US" sz="2800">
                <a:latin typeface="方正小标宋_GBK" panose="02000000000000000000" charset="-122"/>
                <a:ea typeface="方正小标宋_GBK" panose="02000000000000000000" charset="-122"/>
              </a:rPr>
              <a:t>房票使用期限自出票之日起计算，</a:t>
            </a:r>
            <a:r>
              <a:rPr lang="zh-CN" altLang="en-US" sz="2800">
                <a:solidFill>
                  <a:srgbClr val="FF0000"/>
                </a:solidFill>
                <a:latin typeface="方正小标宋_GBK" panose="02000000000000000000" charset="-122"/>
                <a:ea typeface="方正小标宋_GBK" panose="02000000000000000000" charset="-122"/>
              </a:rPr>
              <a:t>原则上</a:t>
            </a:r>
            <a:r>
              <a:rPr lang="zh-CN" altLang="en-US" sz="2800">
                <a:latin typeface="方正小标宋_GBK" panose="02000000000000000000" charset="-122"/>
                <a:ea typeface="方正小标宋_GBK" panose="02000000000000000000" charset="-122"/>
              </a:rPr>
              <a:t>期限不超过12个月。</a:t>
            </a:r>
            <a:endParaRPr lang="zh-CN" altLang="en-US" sz="2800">
              <a:latin typeface="方正小标宋_GBK" panose="02000000000000000000" charset="-122"/>
              <a:ea typeface="方正小标宋_GBK" panose="02000000000000000000" charset="-122"/>
            </a:endParaRPr>
          </a:p>
        </p:txBody>
      </p:sp>
      <p:pic>
        <p:nvPicPr>
          <p:cNvPr id="3" name="图片 2" descr="C:\Users\Lenovo\Music\Desktop\握手.png握手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624840" y="1340485"/>
            <a:ext cx="2514600" cy="2514600"/>
          </a:xfrm>
          <a:prstGeom prst="rect">
            <a:avLst/>
          </a:prstGeom>
        </p:spPr>
      </p:pic>
      <p:pic>
        <p:nvPicPr>
          <p:cNvPr id="5" name="图片 4" descr="C:\Users\Lenovo\Music\Desktop\时钟.png时钟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265920" y="4333240"/>
            <a:ext cx="1960245" cy="1950085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" name="组合 95"/>
          <p:cNvGrpSpPr/>
          <p:nvPr/>
        </p:nvGrpSpPr>
        <p:grpSpPr>
          <a:xfrm>
            <a:off x="399085" y="322081"/>
            <a:ext cx="11396980" cy="6213475"/>
            <a:chOff x="397497" y="322081"/>
            <a:chExt cx="11396980" cy="6213475"/>
          </a:xfrm>
        </p:grpSpPr>
        <p:sp>
          <p:nvSpPr>
            <p:cNvPr id="92" name="矩形 91"/>
            <p:cNvSpPr/>
            <p:nvPr/>
          </p:nvSpPr>
          <p:spPr>
            <a:xfrm>
              <a:off x="397497" y="697366"/>
              <a:ext cx="11396980" cy="5838190"/>
            </a:xfrm>
            <a:prstGeom prst="rect">
              <a:avLst/>
            </a:prstGeom>
            <a:noFill/>
            <a:ln w="38100">
              <a:solidFill>
                <a:schemeClr val="accent6">
                  <a:lumMod val="50000"/>
                </a:schemeClr>
              </a:solidFill>
              <a:prstDash val="lgDashDot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n>
                  <a:solidFill>
                    <a:schemeClr val="tx1"/>
                  </a:solidFill>
                  <a:prstDash val="dash"/>
                </a:ln>
                <a:latin typeface="Consolas" panose="020B0609020204030204" pitchFamily="49" charset="0"/>
                <a:ea typeface="微软雅黑" panose="020B0503020204020204" pitchFamily="34" charset="-122"/>
                <a:sym typeface="Consolas" panose="020B0609020204030204" pitchFamily="49" charset="0"/>
              </a:endParaRPr>
            </a:p>
          </p:txBody>
        </p:sp>
        <p:sp>
          <p:nvSpPr>
            <p:cNvPr id="5" name="标题 1"/>
            <p:cNvSpPr txBox="1"/>
            <p:nvPr/>
          </p:nvSpPr>
          <p:spPr>
            <a:xfrm>
              <a:off x="4762711" y="322081"/>
              <a:ext cx="2665822" cy="727870"/>
            </a:xfrm>
            <a:prstGeom prst="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lvl1pPr algn="l" defTabSz="914400" rtl="0" eaLnBrk="1" latinLnBrk="0" hangingPunct="1">
                <a:lnSpc>
                  <a:spcPct val="100000"/>
                </a:lnSpc>
                <a:spcBef>
                  <a:spcPct val="0"/>
                </a:spcBef>
                <a:buNone/>
                <a:defRPr sz="2800" b="1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zh-CN" altLang="en-US" sz="4000" dirty="0">
                  <a:solidFill>
                    <a:schemeClr val="bg1"/>
                  </a:solidFill>
                  <a:latin typeface="Consolas" panose="020B0609020204030204" pitchFamily="49" charset="0"/>
                  <a:ea typeface="微软雅黑" panose="020B0503020204020204" pitchFamily="34" charset="-122"/>
                  <a:sym typeface="Consolas" panose="020B0609020204030204" pitchFamily="49" charset="0"/>
                </a:rPr>
                <a:t>可选房源</a:t>
              </a:r>
              <a:endParaRPr lang="zh-CN" altLang="en-US" sz="4000" dirty="0">
                <a:solidFill>
                  <a:schemeClr val="bg1"/>
                </a:solidFill>
                <a:latin typeface="Consolas" panose="020B0609020204030204" pitchFamily="49" charset="0"/>
                <a:ea typeface="微软雅黑" panose="020B0503020204020204" pitchFamily="34" charset="-122"/>
                <a:sym typeface="Consolas" panose="020B0609020204030204" pitchFamily="49" charset="0"/>
              </a:endParaRPr>
            </a:p>
          </p:txBody>
        </p:sp>
      </p:grpSp>
      <p:cxnSp>
        <p:nvCxnSpPr>
          <p:cNvPr id="3" name="直接箭头连接符 2"/>
          <p:cNvCxnSpPr/>
          <p:nvPr/>
        </p:nvCxnSpPr>
        <p:spPr>
          <a:xfrm flipH="1">
            <a:off x="3288665" y="1240155"/>
            <a:ext cx="2263775" cy="1468755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箭头连接符 3"/>
          <p:cNvCxnSpPr/>
          <p:nvPr/>
        </p:nvCxnSpPr>
        <p:spPr>
          <a:xfrm>
            <a:off x="6601460" y="1240155"/>
            <a:ext cx="2088515" cy="1584325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1056640" y="2680335"/>
            <a:ext cx="4567555" cy="3220720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noAutofit/>
          </a:bodyPr>
          <a:p>
            <a:pPr algn="ctr" fontAlgn="auto">
              <a:lnSpc>
                <a:spcPts val="2000"/>
              </a:lnSpc>
            </a:pPr>
            <a:endParaRPr lang="zh-CN" altLang="en-US" sz="3600">
              <a:latin typeface="方正小标宋_GBK" panose="02000000000000000000" charset="-122"/>
              <a:ea typeface="方正小标宋_GBK" panose="02000000000000000000" charset="-122"/>
              <a:cs typeface="方正小标宋_GBK" panose="02000000000000000000" charset="-122"/>
            </a:endParaRPr>
          </a:p>
          <a:p>
            <a:pPr algn="ctr">
              <a:lnSpc>
                <a:spcPct val="110000"/>
              </a:lnSpc>
            </a:pPr>
            <a:r>
              <a:rPr lang="zh-CN" altLang="en-US" sz="3600">
                <a:latin typeface="方正小标宋_GBK" panose="02000000000000000000" charset="-122"/>
                <a:ea typeface="方正小标宋_GBK" panose="02000000000000000000" charset="-122"/>
                <a:cs typeface="方正小标宋_GBK" panose="02000000000000000000" charset="-122"/>
              </a:rPr>
              <a:t>政府统筹房</a:t>
            </a:r>
            <a:endParaRPr lang="zh-CN" altLang="en-US" sz="3600">
              <a:latin typeface="方正小标宋_GBK" panose="02000000000000000000" charset="-122"/>
              <a:ea typeface="方正小标宋_GBK" panose="02000000000000000000" charset="-122"/>
              <a:cs typeface="方正小标宋_GBK" panose="02000000000000000000" charset="-122"/>
            </a:endParaRPr>
          </a:p>
          <a:p>
            <a:pPr>
              <a:lnSpc>
                <a:spcPct val="110000"/>
              </a:lnSpc>
            </a:pPr>
            <a:endParaRPr lang="zh-CN" altLang="en-US" sz="2400">
              <a:latin typeface="方正小标宋_GBK" panose="02000000000000000000" charset="-122"/>
              <a:ea typeface="方正小标宋_GBK" panose="02000000000000000000" charset="-122"/>
              <a:cs typeface="方正小标宋_GBK" panose="02000000000000000000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2400">
                <a:latin typeface="方正小标宋_GBK" panose="02000000000000000000" charset="-122"/>
                <a:ea typeface="方正小标宋_GBK" panose="02000000000000000000" charset="-122"/>
                <a:cs typeface="方正小标宋_GBK" panose="02000000000000000000" charset="-122"/>
              </a:rPr>
              <a:t>区管委会和区属国有企业投资的已建、在建房源，或收购的现售房源。</a:t>
            </a:r>
            <a:r>
              <a:rPr lang="zh-CN" altLang="en-US" sz="2800">
                <a:latin typeface="方正小标宋_GBK" panose="02000000000000000000" charset="-122"/>
                <a:ea typeface="方正小标宋_GBK" panose="02000000000000000000" charset="-122"/>
                <a:cs typeface="方正小标宋_GBK" panose="02000000000000000000" charset="-122"/>
              </a:rPr>
              <a:t>  </a:t>
            </a:r>
            <a:endParaRPr lang="zh-CN" altLang="en-US" sz="2800">
              <a:latin typeface="方正小标宋_GBK" panose="02000000000000000000" charset="-122"/>
              <a:ea typeface="方正小标宋_GBK" panose="02000000000000000000" charset="-122"/>
              <a:cs typeface="方正小标宋_GBK" panose="02000000000000000000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457315" y="2924810"/>
            <a:ext cx="4947285" cy="31178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>
              <a:lnSpc>
                <a:spcPct val="110000"/>
              </a:lnSpc>
            </a:pPr>
            <a:r>
              <a:rPr lang="zh-CN" altLang="en-US" sz="3600">
                <a:latin typeface="方正小标宋_GBK" panose="02000000000000000000" charset="-122"/>
                <a:ea typeface="方正小标宋_GBK" panose="02000000000000000000" charset="-122"/>
                <a:cs typeface="方正小标宋_GBK" panose="02000000000000000000" charset="-122"/>
              </a:rPr>
              <a:t>市场商品房</a:t>
            </a:r>
            <a:endParaRPr lang="zh-CN" altLang="en-US" sz="3600">
              <a:latin typeface="方正小标宋_GBK" panose="02000000000000000000" charset="-122"/>
              <a:ea typeface="方正小标宋_GBK" panose="02000000000000000000" charset="-122"/>
              <a:cs typeface="方正小标宋_GBK" panose="02000000000000000000" charset="-122"/>
            </a:endParaRPr>
          </a:p>
          <a:p>
            <a:pPr algn="ctr" fontAlgn="auto">
              <a:lnSpc>
                <a:spcPts val="2000"/>
              </a:lnSpc>
            </a:pPr>
            <a:endParaRPr lang="zh-CN" altLang="en-US" sz="3600">
              <a:latin typeface="方正小标宋_GBK" panose="02000000000000000000" charset="-122"/>
              <a:ea typeface="方正小标宋_GBK" panose="02000000000000000000" charset="-122"/>
              <a:cs typeface="方正小标宋_GBK" panose="02000000000000000000" charset="-122"/>
            </a:endParaRPr>
          </a:p>
          <a:p>
            <a:pPr algn="l" fontAlgn="auto">
              <a:lnSpc>
                <a:spcPts val="3780"/>
              </a:lnSpc>
            </a:pPr>
            <a:r>
              <a:rPr lang="zh-CN" altLang="en-US" sz="2400">
                <a:latin typeface="方正小标宋_GBK" panose="02000000000000000000" charset="-122"/>
                <a:ea typeface="方正小标宋_GBK" panose="02000000000000000000" charset="-122"/>
                <a:cs typeface="方正小标宋_GBK" panose="02000000000000000000" charset="-122"/>
              </a:rPr>
              <a:t>房地产开发企业已办理首次登记或已取得预售许可证，且同意以房票结算的可售房源（</a:t>
            </a:r>
            <a:r>
              <a:rPr lang="zh-CN" altLang="en-US" sz="2400">
                <a:solidFill>
                  <a:srgbClr val="FF0000"/>
                </a:solidFill>
                <a:latin typeface="方正小标宋_GBK" panose="02000000000000000000" charset="-122"/>
                <a:ea typeface="方正小标宋_GBK" panose="02000000000000000000" charset="-122"/>
                <a:cs typeface="方正小标宋_GBK" panose="02000000000000000000" charset="-122"/>
              </a:rPr>
              <a:t>不含已抵押或被查封房源）</a:t>
            </a:r>
            <a:r>
              <a:rPr lang="zh-CN" altLang="en-US" sz="2400">
                <a:latin typeface="方正小标宋_GBK" panose="02000000000000000000" charset="-122"/>
                <a:ea typeface="方正小标宋_GBK" panose="02000000000000000000" charset="-122"/>
                <a:cs typeface="方正小标宋_GBK" panose="02000000000000000000" charset="-122"/>
              </a:rPr>
              <a:t>。</a:t>
            </a:r>
            <a:r>
              <a:rPr lang="zh-CN" altLang="en-US" sz="3600">
                <a:latin typeface="方正小标宋_GBK" panose="02000000000000000000" charset="-122"/>
                <a:ea typeface="方正小标宋_GBK" panose="02000000000000000000" charset="-122"/>
                <a:cs typeface="方正小标宋_GBK" panose="02000000000000000000" charset="-122"/>
              </a:rPr>
              <a:t> </a:t>
            </a:r>
            <a:r>
              <a:rPr lang="zh-CN" altLang="en-US" sz="2800">
                <a:latin typeface="方正小标宋_GBK" panose="02000000000000000000" charset="-122"/>
                <a:ea typeface="方正小标宋_GBK" panose="02000000000000000000" charset="-122"/>
                <a:cs typeface="方正小标宋_GBK" panose="02000000000000000000" charset="-122"/>
              </a:rPr>
              <a:t> </a:t>
            </a:r>
            <a:endParaRPr lang="zh-CN" altLang="en-US" sz="2800">
              <a:latin typeface="方正小标宋_GBK" panose="02000000000000000000" charset="-122"/>
              <a:ea typeface="方正小标宋_GBK" panose="02000000000000000000" charset="-122"/>
              <a:cs typeface="方正小标宋_GBK" panose="02000000000000000000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5479415" y="4857115"/>
            <a:ext cx="4137660" cy="76835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rgbClr val="F88C97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5881370" y="3522345"/>
            <a:ext cx="3735705" cy="73152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5521325" y="2204720"/>
            <a:ext cx="4065905" cy="79375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9" name="矩形 48"/>
          <p:cNvSpPr/>
          <p:nvPr/>
        </p:nvSpPr>
        <p:spPr>
          <a:xfrm>
            <a:off x="264795" y="116840"/>
            <a:ext cx="288925" cy="92583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58" name="矩形 57"/>
          <p:cNvSpPr/>
          <p:nvPr/>
        </p:nvSpPr>
        <p:spPr>
          <a:xfrm>
            <a:off x="624840" y="116840"/>
            <a:ext cx="76200" cy="925830"/>
          </a:xfrm>
          <a:prstGeom prst="rect">
            <a:avLst/>
          </a:prstGeom>
          <a:solidFill>
            <a:srgbClr val="00153E"/>
          </a:solidFill>
          <a:ln>
            <a:solidFill>
              <a:srgbClr val="00153E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50" name="TextBox 49"/>
          <p:cNvSpPr txBox="1"/>
          <p:nvPr/>
        </p:nvSpPr>
        <p:spPr>
          <a:xfrm>
            <a:off x="840740" y="188595"/>
            <a:ext cx="11497945" cy="9264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/>
            <a:r>
              <a:rPr lang="zh-CN" altLang="en-US" sz="5400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方正小标宋_GBK" panose="02000000000000000000" charset="-122"/>
                <a:ea typeface="方正小标宋_GBK" panose="02000000000000000000" charset="-122"/>
                <a:sym typeface="+mn-ea"/>
              </a:rPr>
              <a:t>房票使用规则</a:t>
            </a:r>
            <a:endParaRPr lang="zh-CN" altLang="en-US" sz="5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方正小标宋_GBK" panose="02000000000000000000" charset="-122"/>
              <a:ea typeface="方正小标宋_GBK" panose="02000000000000000000" charset="-122"/>
              <a:sym typeface="+mn-ea"/>
            </a:endParaRPr>
          </a:p>
        </p:txBody>
      </p:sp>
      <p:sp>
        <p:nvSpPr>
          <p:cNvPr id="51" name="矩形 50"/>
          <p:cNvSpPr/>
          <p:nvPr/>
        </p:nvSpPr>
        <p:spPr>
          <a:xfrm flipV="1">
            <a:off x="0" y="1029496"/>
            <a:ext cx="12195175" cy="4571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24" name="饼形 23"/>
          <p:cNvSpPr/>
          <p:nvPr/>
        </p:nvSpPr>
        <p:spPr>
          <a:xfrm rot="13800000">
            <a:off x="1347470" y="1901190"/>
            <a:ext cx="4104640" cy="4176395"/>
          </a:xfrm>
          <a:prstGeom prst="pie">
            <a:avLst/>
          </a:prstGeom>
          <a:noFill/>
          <a:ln>
            <a:solidFill>
              <a:srgbClr val="E6E4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4"/>
                </a:solidFill>
              </a14:hiddenFill>
            </a:ext>
          </a:ex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 useBgFill="1">
        <p:nvSpPr>
          <p:cNvPr id="25" name="右箭头 24"/>
          <p:cNvSpPr/>
          <p:nvPr/>
        </p:nvSpPr>
        <p:spPr>
          <a:xfrm>
            <a:off x="4728845" y="2296795"/>
            <a:ext cx="935990" cy="701675"/>
          </a:xfrm>
          <a:prstGeom prst="rightArrow">
            <a:avLst/>
          </a:prstGeom>
          <a:ln w="31750">
            <a:solidFill>
              <a:schemeClr val="accent3">
                <a:shade val="50000"/>
                <a:alpha val="94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3"/>
                </a:solidFill>
              </a14:hiddenFill>
            </a:ext>
          </a:ex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5881370" y="2357120"/>
            <a:ext cx="2787650" cy="72263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3200" b="1">
                <a:solidFill>
                  <a:schemeClr val="bg1"/>
                </a:solidFill>
                <a:latin typeface="方正小标宋_GBK" panose="02000000000000000000" charset="-122"/>
                <a:ea typeface="方正小标宋_GBK" panose="02000000000000000000" charset="-122"/>
              </a:rPr>
              <a:t>购房备案</a:t>
            </a:r>
            <a:endParaRPr lang="zh-CN" altLang="en-US" sz="3200" b="1">
              <a:solidFill>
                <a:schemeClr val="bg1"/>
              </a:solidFill>
              <a:latin typeface="方正小标宋_GBK" panose="02000000000000000000" charset="-122"/>
              <a:ea typeface="方正小标宋_GBK" panose="02000000000000000000" charset="-122"/>
            </a:endParaRPr>
          </a:p>
        </p:txBody>
      </p:sp>
      <p:sp useBgFill="1">
        <p:nvSpPr>
          <p:cNvPr id="4" name="右箭头 3"/>
          <p:cNvSpPr/>
          <p:nvPr/>
        </p:nvSpPr>
        <p:spPr>
          <a:xfrm>
            <a:off x="5088890" y="3594100"/>
            <a:ext cx="894715" cy="673735"/>
          </a:xfrm>
          <a:prstGeom prst="rightArrow">
            <a:avLst/>
          </a:prstGeom>
          <a:ln w="28575" cmpd="sng">
            <a:solidFill>
              <a:schemeClr val="accent4">
                <a:lumMod val="60000"/>
                <a:lumOff val="40000"/>
              </a:schemeClr>
            </a:solidFill>
            <a:prstDash val="solid"/>
          </a:ln>
          <a:extLst>
            <a:ext uri="{909E8E84-426E-40DD-AFC4-6F175D3DCCD1}">
              <a14:hiddenFill xmlns:a14="http://schemas.microsoft.com/office/drawing/2010/main">
                <a:solidFill>
                  <a:schemeClr val="accent3"/>
                </a:solidFill>
              </a14:hiddenFill>
            </a:ext>
          </a:ex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6169025" y="3632835"/>
            <a:ext cx="4280535" cy="72263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3200" b="1">
                <a:solidFill>
                  <a:schemeClr val="bg1"/>
                </a:solidFill>
                <a:latin typeface="方正小标宋_GBK" panose="02000000000000000000" charset="-122"/>
                <a:ea typeface="方正小标宋_GBK" panose="02000000000000000000" charset="-122"/>
              </a:rPr>
              <a:t>房票拆票</a:t>
            </a:r>
            <a:endParaRPr lang="zh-CN" altLang="en-US" sz="3200" b="1">
              <a:solidFill>
                <a:schemeClr val="bg1"/>
              </a:solidFill>
              <a:latin typeface="方正小标宋_GBK" panose="02000000000000000000" charset="-122"/>
              <a:ea typeface="方正小标宋_GBK" panose="02000000000000000000" charset="-122"/>
            </a:endParaRPr>
          </a:p>
        </p:txBody>
      </p:sp>
      <p:sp useBgFill="1">
        <p:nvSpPr>
          <p:cNvPr id="7" name="右箭头 6"/>
          <p:cNvSpPr/>
          <p:nvPr/>
        </p:nvSpPr>
        <p:spPr>
          <a:xfrm>
            <a:off x="4757420" y="4898390"/>
            <a:ext cx="852805" cy="678180"/>
          </a:xfrm>
          <a:prstGeom prst="rightArrow">
            <a:avLst/>
          </a:prstGeom>
          <a:ln w="28575" cmpd="sng">
            <a:solidFill>
              <a:schemeClr val="accent2">
                <a:lumMod val="75000"/>
              </a:schemeClr>
            </a:solidFill>
            <a:prstDash val="solid"/>
          </a:ln>
          <a:extLst>
            <a:ext uri="{909E8E84-426E-40DD-AFC4-6F175D3DCCD1}">
              <a14:hiddenFill xmlns:a14="http://schemas.microsoft.com/office/drawing/2010/main">
                <a:solidFill>
                  <a:schemeClr val="accent3"/>
                </a:solidFill>
              </a14:hiddenFill>
            </a:ext>
          </a:ex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5808980" y="5000625"/>
            <a:ext cx="3039110" cy="54038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3200" b="1">
                <a:solidFill>
                  <a:schemeClr val="bg1"/>
                </a:solidFill>
                <a:latin typeface="方正小标宋_GBK" panose="02000000000000000000" charset="-122"/>
                <a:ea typeface="方正小标宋_GBK" panose="02000000000000000000" charset="-122"/>
              </a:rPr>
              <a:t>房票变更</a:t>
            </a:r>
            <a:endParaRPr lang="zh-CN" altLang="en-US" sz="3200" b="1">
              <a:solidFill>
                <a:schemeClr val="bg1"/>
              </a:solidFill>
              <a:latin typeface="方正小标宋_GBK" panose="02000000000000000000" charset="-122"/>
              <a:ea typeface="方正小标宋_GBK" panose="02000000000000000000" charset="-122"/>
            </a:endParaRPr>
          </a:p>
        </p:txBody>
      </p:sp>
      <p:pic>
        <p:nvPicPr>
          <p:cNvPr id="10" name="图片 9" descr="指导服务-0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23845" y="2998470"/>
            <a:ext cx="1905000" cy="190500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  <p:timing>
    <p:tnLst>
      <p:par>
        <p:cTn id="1" dur="indefinite" restart="never" nodeType="tmRoot"/>
      </p:par>
    </p:tnLst>
    <p:bldLst>
      <p:bldP spid="24" grpId="0" animBg="1"/>
      <p:bldP spid="25" grpId="4" bldLvl="0" animBg="1"/>
      <p:bldP spid="2" grpId="0" bldLvl="0" animBg="1"/>
      <p:bldP spid="3" grpId="0"/>
      <p:bldP spid="4" grpId="0" bldLvl="0" animBg="1"/>
      <p:bldP spid="5" grpId="0" bldLvl="0" animBg="1"/>
      <p:bldP spid="6" grpId="0"/>
      <p:bldP spid="7" grpId="0" bldLvl="0" animBg="1"/>
      <p:bldP spid="8" grpId="0" bldLvl="0" animBg="1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1200785" y="1433830"/>
            <a:ext cx="4862195" cy="864235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9" name="矩形 48"/>
          <p:cNvSpPr/>
          <p:nvPr/>
        </p:nvSpPr>
        <p:spPr>
          <a:xfrm>
            <a:off x="264795" y="116840"/>
            <a:ext cx="288925" cy="92583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58" name="矩形 57"/>
          <p:cNvSpPr/>
          <p:nvPr/>
        </p:nvSpPr>
        <p:spPr>
          <a:xfrm>
            <a:off x="624840" y="116840"/>
            <a:ext cx="76200" cy="925830"/>
          </a:xfrm>
          <a:prstGeom prst="rect">
            <a:avLst/>
          </a:prstGeom>
          <a:solidFill>
            <a:srgbClr val="00153E"/>
          </a:solidFill>
          <a:ln>
            <a:solidFill>
              <a:srgbClr val="00153E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50" name="TextBox 49"/>
          <p:cNvSpPr txBox="1"/>
          <p:nvPr/>
        </p:nvSpPr>
        <p:spPr>
          <a:xfrm>
            <a:off x="840740" y="188595"/>
            <a:ext cx="11497945" cy="9264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/>
            <a:r>
              <a:rPr lang="zh-CN" altLang="en-US" sz="5400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方正小标宋_GBK" panose="02000000000000000000" charset="-122"/>
                <a:ea typeface="方正小标宋_GBK" panose="02000000000000000000" charset="-122"/>
                <a:sym typeface="+mn-ea"/>
              </a:rPr>
              <a:t>房票使用规则</a:t>
            </a:r>
            <a:endParaRPr lang="zh-CN" altLang="en-US" sz="5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方正小标宋_GBK" panose="02000000000000000000" charset="-122"/>
              <a:ea typeface="方正小标宋_GBK" panose="02000000000000000000" charset="-122"/>
              <a:sym typeface="+mn-ea"/>
            </a:endParaRPr>
          </a:p>
        </p:txBody>
      </p:sp>
      <p:sp>
        <p:nvSpPr>
          <p:cNvPr id="51" name="矩形 50"/>
          <p:cNvSpPr/>
          <p:nvPr/>
        </p:nvSpPr>
        <p:spPr>
          <a:xfrm flipV="1">
            <a:off x="0" y="1024416"/>
            <a:ext cx="12195175" cy="4571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 useBgFill="1">
        <p:nvSpPr>
          <p:cNvPr id="10" name="右箭头 9"/>
          <p:cNvSpPr/>
          <p:nvPr/>
        </p:nvSpPr>
        <p:spPr>
          <a:xfrm>
            <a:off x="264795" y="1395730"/>
            <a:ext cx="1169035" cy="941070"/>
          </a:xfrm>
          <a:prstGeom prst="rightArrow">
            <a:avLst/>
          </a:prstGeom>
          <a:ln w="31750">
            <a:solidFill>
              <a:schemeClr val="accent3">
                <a:shade val="50000"/>
                <a:alpha val="94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3"/>
                </a:solidFill>
              </a14:hiddenFill>
            </a:ext>
          </a:ex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2352675" y="1566545"/>
            <a:ext cx="4382135" cy="72263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3600" b="1">
                <a:solidFill>
                  <a:schemeClr val="bg1"/>
                </a:solidFill>
                <a:latin typeface="方正小标宋_GBK" panose="02000000000000000000" charset="-122"/>
                <a:ea typeface="方正小标宋_GBK" panose="02000000000000000000" charset="-122"/>
                <a:sym typeface="+mn-ea"/>
              </a:rPr>
              <a:t>购</a:t>
            </a:r>
            <a:r>
              <a:rPr lang="en-US" altLang="zh-CN" sz="3600" b="1">
                <a:solidFill>
                  <a:schemeClr val="bg1"/>
                </a:solidFill>
                <a:latin typeface="方正小标宋_GBK" panose="02000000000000000000" charset="-122"/>
                <a:ea typeface="方正小标宋_GBK" panose="02000000000000000000" charset="-122"/>
                <a:sym typeface="+mn-ea"/>
              </a:rPr>
              <a:t> </a:t>
            </a:r>
            <a:r>
              <a:rPr lang="zh-CN" altLang="en-US" sz="3600" b="1">
                <a:solidFill>
                  <a:schemeClr val="bg1"/>
                </a:solidFill>
                <a:latin typeface="方正小标宋_GBK" panose="02000000000000000000" charset="-122"/>
                <a:ea typeface="方正小标宋_GBK" panose="02000000000000000000" charset="-122"/>
                <a:sym typeface="+mn-ea"/>
              </a:rPr>
              <a:t>房</a:t>
            </a:r>
            <a:r>
              <a:rPr lang="en-US" altLang="zh-CN" sz="3600" b="1">
                <a:solidFill>
                  <a:schemeClr val="bg1"/>
                </a:solidFill>
                <a:latin typeface="方正小标宋_GBK" panose="02000000000000000000" charset="-122"/>
                <a:ea typeface="方正小标宋_GBK" panose="02000000000000000000" charset="-122"/>
                <a:sym typeface="+mn-ea"/>
              </a:rPr>
              <a:t> </a:t>
            </a:r>
            <a:r>
              <a:rPr lang="zh-CN" altLang="en-US" sz="3600" b="1">
                <a:solidFill>
                  <a:schemeClr val="bg1"/>
                </a:solidFill>
                <a:latin typeface="方正小标宋_GBK" panose="02000000000000000000" charset="-122"/>
                <a:ea typeface="方正小标宋_GBK" panose="02000000000000000000" charset="-122"/>
                <a:sym typeface="+mn-ea"/>
              </a:rPr>
              <a:t>备</a:t>
            </a:r>
            <a:r>
              <a:rPr lang="en-US" altLang="zh-CN" sz="3600" b="1">
                <a:solidFill>
                  <a:schemeClr val="bg1"/>
                </a:solidFill>
                <a:latin typeface="方正小标宋_GBK" panose="02000000000000000000" charset="-122"/>
                <a:ea typeface="方正小标宋_GBK" panose="02000000000000000000" charset="-122"/>
                <a:sym typeface="+mn-ea"/>
              </a:rPr>
              <a:t> </a:t>
            </a:r>
            <a:r>
              <a:rPr lang="zh-CN" altLang="en-US" sz="3600" b="1">
                <a:solidFill>
                  <a:schemeClr val="bg1"/>
                </a:solidFill>
                <a:latin typeface="方正小标宋_GBK" panose="02000000000000000000" charset="-122"/>
                <a:ea typeface="方正小标宋_GBK" panose="02000000000000000000" charset="-122"/>
                <a:sym typeface="+mn-ea"/>
              </a:rPr>
              <a:t>案</a:t>
            </a:r>
            <a:endParaRPr lang="zh-CN" altLang="en-US" sz="3600" b="1">
              <a:solidFill>
                <a:schemeClr val="bg1"/>
              </a:solidFill>
              <a:latin typeface="方正小标宋_GBK" panose="02000000000000000000" charset="-122"/>
              <a:ea typeface="方正小标宋_GBK" panose="02000000000000000000" charset="-122"/>
            </a:endParaRPr>
          </a:p>
          <a:p>
            <a:endParaRPr lang="zh-CN" altLang="en-US" sz="3600" b="1">
              <a:solidFill>
                <a:schemeClr val="bg1"/>
              </a:solidFill>
              <a:latin typeface="方正小标宋_GBK" panose="02000000000000000000" charset="-122"/>
              <a:ea typeface="方正小标宋_GBK" panose="02000000000000000000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770890" y="2828290"/>
            <a:ext cx="10871200" cy="19716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20000"/>
              </a:lnSpc>
            </a:pPr>
            <a:r>
              <a:rPr lang="en-US" altLang="zh-CN" sz="3200">
                <a:latin typeface="方正小标宋_GBK" panose="02000000000000000000" charset="-122"/>
                <a:ea typeface="方正小标宋_GBK" panose="02000000000000000000" charset="-122"/>
              </a:rPr>
              <a:t>      </a:t>
            </a:r>
            <a:r>
              <a:rPr lang="zh-CN" altLang="en-US" sz="2800">
                <a:latin typeface="方正小标宋_GBK" panose="02000000000000000000" charset="-122"/>
                <a:ea typeface="方正小标宋_GBK" panose="02000000000000000000" charset="-122"/>
              </a:rPr>
              <a:t>房票使用人与房源提供单位签订购房合同并完成网签备案后，房源提供单位应将购房情况报镇人民政府（街道办事处）。</a:t>
            </a:r>
            <a:endParaRPr lang="zh-CN" altLang="en-US" sz="2800">
              <a:latin typeface="方正小标宋_GBK" panose="02000000000000000000" charset="-122"/>
              <a:ea typeface="方正小标宋_GBK" panose="02000000000000000000" charset="-122"/>
            </a:endParaRPr>
          </a:p>
          <a:p>
            <a:pPr fontAlgn="auto">
              <a:lnSpc>
                <a:spcPts val="2000"/>
              </a:lnSpc>
            </a:pPr>
            <a:endParaRPr lang="zh-CN" altLang="en-US" sz="2800">
              <a:latin typeface="方正小标宋_GBK" panose="02000000000000000000" charset="-122"/>
              <a:ea typeface="方正小标宋_GBK" panose="02000000000000000000" charset="-122"/>
            </a:endParaRPr>
          </a:p>
          <a:p>
            <a:pPr>
              <a:lnSpc>
                <a:spcPct val="120000"/>
              </a:lnSpc>
            </a:pPr>
            <a:endParaRPr lang="zh-CN" altLang="en-US" sz="2800">
              <a:latin typeface="方正小标宋_GBK" panose="02000000000000000000" charset="-122"/>
              <a:ea typeface="方正小标宋_GBK" panose="02000000000000000000" charset="-122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1200785" y="1431925"/>
            <a:ext cx="4862195" cy="864235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9" name="矩形 48"/>
          <p:cNvSpPr/>
          <p:nvPr/>
        </p:nvSpPr>
        <p:spPr>
          <a:xfrm>
            <a:off x="264795" y="116840"/>
            <a:ext cx="288925" cy="92583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58" name="矩形 57"/>
          <p:cNvSpPr/>
          <p:nvPr/>
        </p:nvSpPr>
        <p:spPr>
          <a:xfrm>
            <a:off x="624840" y="116840"/>
            <a:ext cx="76200" cy="925830"/>
          </a:xfrm>
          <a:prstGeom prst="rect">
            <a:avLst/>
          </a:prstGeom>
          <a:solidFill>
            <a:srgbClr val="00153E"/>
          </a:solidFill>
          <a:ln>
            <a:solidFill>
              <a:srgbClr val="00153E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50" name="TextBox 49"/>
          <p:cNvSpPr txBox="1"/>
          <p:nvPr/>
        </p:nvSpPr>
        <p:spPr>
          <a:xfrm>
            <a:off x="840740" y="188595"/>
            <a:ext cx="11497945" cy="9264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/>
            <a:r>
              <a:rPr lang="zh-CN" altLang="en-US" sz="5400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方正小标宋_GBK" panose="02000000000000000000" charset="-122"/>
                <a:ea typeface="方正小标宋_GBK" panose="02000000000000000000" charset="-122"/>
                <a:sym typeface="+mn-ea"/>
              </a:rPr>
              <a:t>房票使用规则</a:t>
            </a:r>
            <a:endParaRPr lang="zh-CN" altLang="en-US" sz="5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方正小标宋_GBK" panose="02000000000000000000" charset="-122"/>
              <a:ea typeface="方正小标宋_GBK" panose="02000000000000000000" charset="-122"/>
              <a:sym typeface="+mn-ea"/>
            </a:endParaRPr>
          </a:p>
        </p:txBody>
      </p:sp>
      <p:sp>
        <p:nvSpPr>
          <p:cNvPr id="51" name="矩形 50"/>
          <p:cNvSpPr/>
          <p:nvPr/>
        </p:nvSpPr>
        <p:spPr>
          <a:xfrm flipV="1">
            <a:off x="0" y="1196501"/>
            <a:ext cx="12195175" cy="4571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 useBgFill="1">
        <p:nvSpPr>
          <p:cNvPr id="10" name="右箭头 9"/>
          <p:cNvSpPr/>
          <p:nvPr/>
        </p:nvSpPr>
        <p:spPr>
          <a:xfrm>
            <a:off x="264795" y="1395730"/>
            <a:ext cx="1169035" cy="941070"/>
          </a:xfrm>
          <a:prstGeom prst="rightArrow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3"/>
                </a:solidFill>
              </a14:hiddenFill>
            </a:ext>
          </a:ex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2209165" y="1556385"/>
            <a:ext cx="4382135" cy="5454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noAutofit/>
          </a:bodyPr>
          <a:p>
            <a:r>
              <a:rPr lang="zh-CN" altLang="en-US" sz="4000" b="1">
                <a:solidFill>
                  <a:schemeClr val="bg1"/>
                </a:solidFill>
                <a:latin typeface="方正小标宋_GBK" panose="02000000000000000000" charset="-122"/>
                <a:ea typeface="方正小标宋_GBK" panose="02000000000000000000" charset="-122"/>
                <a:sym typeface="+mn-ea"/>
              </a:rPr>
              <a:t>房</a:t>
            </a:r>
            <a:r>
              <a:rPr lang="en-US" altLang="zh-CN" sz="4000" b="1">
                <a:solidFill>
                  <a:schemeClr val="bg1"/>
                </a:solidFill>
                <a:latin typeface="方正小标宋_GBK" panose="02000000000000000000" charset="-122"/>
                <a:ea typeface="方正小标宋_GBK" panose="02000000000000000000" charset="-122"/>
                <a:sym typeface="+mn-ea"/>
              </a:rPr>
              <a:t> </a:t>
            </a:r>
            <a:r>
              <a:rPr lang="zh-CN" altLang="en-US" sz="4000" b="1">
                <a:solidFill>
                  <a:schemeClr val="bg1"/>
                </a:solidFill>
                <a:latin typeface="方正小标宋_GBK" panose="02000000000000000000" charset="-122"/>
                <a:ea typeface="方正小标宋_GBK" panose="02000000000000000000" charset="-122"/>
                <a:sym typeface="+mn-ea"/>
              </a:rPr>
              <a:t>票</a:t>
            </a:r>
            <a:r>
              <a:rPr lang="en-US" altLang="zh-CN" sz="4000" b="1">
                <a:solidFill>
                  <a:schemeClr val="bg1"/>
                </a:solidFill>
                <a:latin typeface="方正小标宋_GBK" panose="02000000000000000000" charset="-122"/>
                <a:ea typeface="方正小标宋_GBK" panose="02000000000000000000" charset="-122"/>
                <a:sym typeface="+mn-ea"/>
              </a:rPr>
              <a:t> </a:t>
            </a:r>
            <a:r>
              <a:rPr lang="zh-CN" altLang="en-US" sz="4000" b="1">
                <a:solidFill>
                  <a:schemeClr val="bg1"/>
                </a:solidFill>
                <a:latin typeface="方正小标宋_GBK" panose="02000000000000000000" charset="-122"/>
                <a:ea typeface="方正小标宋_GBK" panose="02000000000000000000" charset="-122"/>
                <a:sym typeface="+mn-ea"/>
              </a:rPr>
              <a:t>拆</a:t>
            </a:r>
            <a:r>
              <a:rPr lang="en-US" altLang="zh-CN" sz="4000" b="1">
                <a:solidFill>
                  <a:schemeClr val="bg1"/>
                </a:solidFill>
                <a:latin typeface="方正小标宋_GBK" panose="02000000000000000000" charset="-122"/>
                <a:ea typeface="方正小标宋_GBK" panose="02000000000000000000" charset="-122"/>
                <a:sym typeface="+mn-ea"/>
              </a:rPr>
              <a:t> </a:t>
            </a:r>
            <a:r>
              <a:rPr lang="zh-CN" altLang="en-US" sz="4000" b="1">
                <a:solidFill>
                  <a:schemeClr val="bg1"/>
                </a:solidFill>
                <a:latin typeface="方正小标宋_GBK" panose="02000000000000000000" charset="-122"/>
                <a:ea typeface="方正小标宋_GBK" panose="02000000000000000000" charset="-122"/>
                <a:sym typeface="+mn-ea"/>
              </a:rPr>
              <a:t>票</a:t>
            </a:r>
            <a:endParaRPr lang="zh-CN" altLang="en-US" sz="4000" b="1">
              <a:solidFill>
                <a:schemeClr val="bg1"/>
              </a:solidFill>
              <a:latin typeface="方正小标宋_GBK" panose="02000000000000000000" charset="-122"/>
              <a:ea typeface="方正小标宋_GBK" panose="02000000000000000000" charset="-122"/>
              <a:sym typeface="+mn-ea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768985" y="2564765"/>
            <a:ext cx="10871200" cy="1210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ct val="130000"/>
              </a:lnSpc>
              <a:buClrTx/>
              <a:buSzTx/>
              <a:buNone/>
            </a:pPr>
            <a:r>
              <a:rPr lang="en-US" altLang="zh-CN" sz="3200">
                <a:latin typeface="方正小标宋_GBK" panose="02000000000000000000" charset="-122"/>
                <a:ea typeface="方正小标宋_GBK" panose="02000000000000000000" charset="-122"/>
              </a:rPr>
              <a:t>      </a:t>
            </a:r>
            <a:r>
              <a:rPr lang="zh-CN" altLang="en-US" sz="2400">
                <a:latin typeface="方正小标宋_GBK" panose="02000000000000000000" charset="-122"/>
                <a:ea typeface="方正小标宋_GBK" panose="02000000000000000000" charset="-122"/>
              </a:rPr>
              <a:t>房票使用人购买房屋，房票价值的</a:t>
            </a:r>
            <a:r>
              <a:rPr lang="zh-CN" altLang="en-US" sz="2400">
                <a:solidFill>
                  <a:srgbClr val="FF0000"/>
                </a:solidFill>
                <a:latin typeface="方正小标宋_GBK" panose="02000000000000000000" charset="-122"/>
                <a:ea typeface="方正小标宋_GBK" panose="02000000000000000000" charset="-122"/>
              </a:rPr>
              <a:t>权益金额</a:t>
            </a:r>
            <a:r>
              <a:rPr lang="zh-CN" altLang="en-US" sz="2400">
                <a:latin typeface="方正小标宋_GBK" panose="02000000000000000000" charset="-122"/>
                <a:ea typeface="方正小标宋_GBK" panose="02000000000000000000" charset="-122"/>
              </a:rPr>
              <a:t>在抵付购房款后仍有结余的，镇人民政府（街道办事处）可根据房票使用人申请，按照购房款总额进行拆票。</a:t>
            </a:r>
            <a:endParaRPr lang="zh-CN" altLang="en-US" sz="2400">
              <a:latin typeface="方正小标宋_GBK" panose="02000000000000000000" charset="-122"/>
              <a:ea typeface="方正小标宋_GBK" panose="02000000000000000000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829310" y="4540250"/>
            <a:ext cx="2739390" cy="61658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800">
                <a:solidFill>
                  <a:srgbClr val="00153E"/>
                </a:solidFill>
                <a:latin typeface="方正小标宋_GBK" panose="02000000000000000000" charset="-122"/>
                <a:ea typeface="方正小标宋_GBK" panose="02000000000000000000" charset="-122"/>
                <a:sym typeface="+mn-ea"/>
              </a:rPr>
              <a:t>拆票后房票价值</a:t>
            </a:r>
            <a:endParaRPr lang="zh-CN" altLang="en-US" sz="2800">
              <a:solidFill>
                <a:srgbClr val="00153E"/>
              </a:solidFill>
              <a:latin typeface="方正小标宋_GBK" panose="02000000000000000000" charset="-122"/>
              <a:ea typeface="方正小标宋_GBK" panose="02000000000000000000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40740" y="5805170"/>
            <a:ext cx="10176510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ct val="130000"/>
              </a:lnSpc>
              <a:buClrTx/>
              <a:buSzTx/>
              <a:buNone/>
            </a:pPr>
            <a:r>
              <a:rPr lang="zh-CN" altLang="en-US" sz="2400">
                <a:latin typeface="方正小标宋_GBK" panose="02000000000000000000" charset="-122"/>
                <a:ea typeface="方正小标宋_GBK" panose="02000000000000000000" charset="-122"/>
                <a:sym typeface="+mn-ea"/>
              </a:rPr>
              <a:t>拆票后房票使用期限保持不变。</a:t>
            </a:r>
            <a:endParaRPr lang="zh-CN" altLang="en-US" sz="2400">
              <a:latin typeface="方正小标宋_GBK" panose="02000000000000000000" charset="-122"/>
              <a:ea typeface="方正小标宋_GBK" panose="02000000000000000000" charset="-122"/>
              <a:sym typeface="+mn-ea"/>
            </a:endParaRPr>
          </a:p>
        </p:txBody>
      </p:sp>
      <p:sp>
        <p:nvSpPr>
          <p:cNvPr id="6" name="左中括号 5"/>
          <p:cNvSpPr/>
          <p:nvPr/>
        </p:nvSpPr>
        <p:spPr>
          <a:xfrm>
            <a:off x="3865245" y="4269105"/>
            <a:ext cx="576580" cy="1080135"/>
          </a:xfrm>
          <a:prstGeom prst="leftBracket">
            <a:avLst/>
          </a:prstGeom>
          <a:ln w="4445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4441190" y="4005580"/>
            <a:ext cx="463804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>
                <a:solidFill>
                  <a:srgbClr val="FF0000"/>
                </a:solidFill>
                <a:latin typeface="方正小标宋_GBK" panose="02000000000000000000" charset="-122"/>
                <a:ea typeface="方正小标宋_GBK" panose="02000000000000000000" charset="-122"/>
                <a:sym typeface="+mn-ea"/>
              </a:rPr>
              <a:t>剩余</a:t>
            </a:r>
            <a:r>
              <a:rPr lang="zh-CN" altLang="en-US" sz="2800">
                <a:solidFill>
                  <a:srgbClr val="00153E"/>
                </a:solidFill>
                <a:latin typeface="方正小标宋_GBK" panose="02000000000000000000" charset="-122"/>
                <a:ea typeface="方正小标宋_GBK" panose="02000000000000000000" charset="-122"/>
                <a:sym typeface="+mn-ea"/>
              </a:rPr>
              <a:t>权益金额</a:t>
            </a:r>
            <a:endParaRPr lang="zh-CN" altLang="en-US" sz="2800">
              <a:solidFill>
                <a:srgbClr val="00153E"/>
              </a:solidFill>
              <a:latin typeface="方正小标宋_GBK" panose="02000000000000000000" charset="-122"/>
              <a:ea typeface="方正小标宋_GBK" panose="02000000000000000000" charset="-122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441825" y="5156835"/>
            <a:ext cx="369760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>
                <a:solidFill>
                  <a:srgbClr val="FF0000"/>
                </a:solidFill>
                <a:latin typeface="方正小标宋_GBK" panose="02000000000000000000" charset="-122"/>
                <a:ea typeface="方正小标宋_GBK" panose="02000000000000000000" charset="-122"/>
                <a:sym typeface="+mn-ea"/>
              </a:rPr>
              <a:t>原</a:t>
            </a:r>
            <a:r>
              <a:rPr lang="zh-CN" altLang="en-US" sz="2800">
                <a:solidFill>
                  <a:srgbClr val="00153E"/>
                </a:solidFill>
                <a:latin typeface="方正小标宋_GBK" panose="02000000000000000000" charset="-122"/>
                <a:ea typeface="方正小标宋_GBK" panose="02000000000000000000" charset="-122"/>
                <a:sym typeface="+mn-ea"/>
              </a:rPr>
              <a:t>房票奖励金额</a:t>
            </a:r>
            <a:endParaRPr lang="zh-CN" altLang="en-US" sz="2800">
              <a:solidFill>
                <a:srgbClr val="00153E"/>
              </a:solidFill>
              <a:latin typeface="方正小标宋_GBK" panose="02000000000000000000" charset="-122"/>
              <a:ea typeface="方正小标宋_GBK" panose="02000000000000000000" charset="-122"/>
              <a:sym typeface="+mn-ea"/>
            </a:endParaRPr>
          </a:p>
        </p:txBody>
      </p:sp>
      <p:cxnSp>
        <p:nvCxnSpPr>
          <p:cNvPr id="9" name="直接连接符 8"/>
          <p:cNvCxnSpPr>
            <a:stCxn id="2" idx="3"/>
            <a:endCxn id="6" idx="1"/>
          </p:cNvCxnSpPr>
          <p:nvPr/>
        </p:nvCxnSpPr>
        <p:spPr>
          <a:xfrm flipV="1">
            <a:off x="3568700" y="4809490"/>
            <a:ext cx="296545" cy="3937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1200785" y="1435735"/>
            <a:ext cx="4857115" cy="86423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9" name="矩形 48"/>
          <p:cNvSpPr/>
          <p:nvPr/>
        </p:nvSpPr>
        <p:spPr>
          <a:xfrm>
            <a:off x="264795" y="116840"/>
            <a:ext cx="288925" cy="92583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58" name="矩形 57"/>
          <p:cNvSpPr/>
          <p:nvPr/>
        </p:nvSpPr>
        <p:spPr>
          <a:xfrm>
            <a:off x="624840" y="116840"/>
            <a:ext cx="76200" cy="925830"/>
          </a:xfrm>
          <a:prstGeom prst="rect">
            <a:avLst/>
          </a:prstGeom>
          <a:solidFill>
            <a:srgbClr val="00153E"/>
          </a:solidFill>
          <a:ln>
            <a:solidFill>
              <a:srgbClr val="00153E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50" name="TextBox 49"/>
          <p:cNvSpPr txBox="1"/>
          <p:nvPr/>
        </p:nvSpPr>
        <p:spPr>
          <a:xfrm>
            <a:off x="840740" y="188595"/>
            <a:ext cx="11497945" cy="9264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/>
            <a:r>
              <a:rPr lang="zh-CN" altLang="en-US" sz="5400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方正小标宋_GBK" panose="02000000000000000000" charset="-122"/>
                <a:ea typeface="方正小标宋_GBK" panose="02000000000000000000" charset="-122"/>
                <a:sym typeface="+mn-ea"/>
              </a:rPr>
              <a:t>房票使用规则</a:t>
            </a:r>
            <a:endParaRPr lang="zh-CN" altLang="en-US" sz="5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方正小标宋_GBK" panose="02000000000000000000" charset="-122"/>
              <a:ea typeface="方正小标宋_GBK" panose="02000000000000000000" charset="-122"/>
              <a:sym typeface="+mn-ea"/>
            </a:endParaRPr>
          </a:p>
        </p:txBody>
      </p:sp>
      <p:sp>
        <p:nvSpPr>
          <p:cNvPr id="51" name="矩形 50"/>
          <p:cNvSpPr/>
          <p:nvPr/>
        </p:nvSpPr>
        <p:spPr>
          <a:xfrm flipV="1">
            <a:off x="0" y="1196501"/>
            <a:ext cx="12195175" cy="4571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 useBgFill="1">
        <p:nvSpPr>
          <p:cNvPr id="10" name="右箭头 9"/>
          <p:cNvSpPr/>
          <p:nvPr/>
        </p:nvSpPr>
        <p:spPr>
          <a:xfrm>
            <a:off x="264795" y="1395730"/>
            <a:ext cx="1169035" cy="941070"/>
          </a:xfrm>
          <a:prstGeom prst="rightArrow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3"/>
                </a:solidFill>
              </a14:hiddenFill>
            </a:ext>
          </a:ex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770890" y="2828290"/>
            <a:ext cx="10871200" cy="16414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ct val="120000"/>
              </a:lnSpc>
              <a:buClrTx/>
              <a:buSzTx/>
              <a:buFontTx/>
            </a:pPr>
            <a:r>
              <a:rPr lang="en-US" altLang="zh-CN" sz="2800">
                <a:latin typeface="方正小标宋_GBK" panose="02000000000000000000" charset="-122"/>
                <a:ea typeface="方正小标宋_GBK" panose="02000000000000000000" charset="-122"/>
              </a:rPr>
              <a:t>        </a:t>
            </a:r>
            <a:r>
              <a:rPr lang="zh-CN" altLang="en-US" sz="2800">
                <a:latin typeface="方正小标宋_GBK" panose="02000000000000000000" charset="-122"/>
                <a:ea typeface="方正小标宋_GBK" panose="02000000000000000000" charset="-122"/>
              </a:rPr>
              <a:t>被征收人向镇人民政府（街道办事处）提出将房票使用人变更为</a:t>
            </a:r>
            <a:r>
              <a:rPr lang="zh-CN" altLang="en-US" sz="2800">
                <a:solidFill>
                  <a:srgbClr val="FF0000"/>
                </a:solidFill>
                <a:latin typeface="方正小标宋_GBK" panose="02000000000000000000" charset="-122"/>
                <a:ea typeface="方正小标宋_GBK" panose="02000000000000000000" charset="-122"/>
              </a:rPr>
              <a:t>近亲属的</a:t>
            </a:r>
            <a:r>
              <a:rPr lang="zh-CN" altLang="en-US" sz="2800">
                <a:latin typeface="方正小标宋_GBK" panose="02000000000000000000" charset="-122"/>
                <a:ea typeface="方正小标宋_GBK" panose="02000000000000000000" charset="-122"/>
              </a:rPr>
              <a:t>，</a:t>
            </a:r>
            <a:r>
              <a:rPr lang="zh-CN" altLang="en-US" sz="2800">
                <a:solidFill>
                  <a:srgbClr val="FF0000"/>
                </a:solidFill>
                <a:latin typeface="方正小标宋_GBK" panose="02000000000000000000" charset="-122"/>
                <a:ea typeface="方正小标宋_GBK" panose="02000000000000000000" charset="-122"/>
              </a:rPr>
              <a:t>变更次数仅限一次</a:t>
            </a:r>
            <a:r>
              <a:rPr lang="zh-CN" altLang="en-US" sz="2800">
                <a:latin typeface="方正小标宋_GBK" panose="02000000000000000000" charset="-122"/>
                <a:ea typeface="方正小标宋_GBK" panose="02000000000000000000" charset="-122"/>
              </a:rPr>
              <a:t>。变更后的房票价值、使用期限、奖励、兑付、期满处置等按本实施细则的规定执行。</a:t>
            </a:r>
            <a:endParaRPr lang="zh-CN" altLang="en-US" sz="2800">
              <a:latin typeface="方正小标宋_GBK" panose="02000000000000000000" charset="-122"/>
              <a:ea typeface="方正小标宋_GBK" panose="02000000000000000000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280920" y="1567180"/>
            <a:ext cx="4031615" cy="72263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4000" b="1">
                <a:solidFill>
                  <a:schemeClr val="bg1"/>
                </a:solidFill>
                <a:latin typeface="方正小标宋_GBK" panose="02000000000000000000" charset="-122"/>
                <a:ea typeface="方正小标宋_GBK" panose="02000000000000000000" charset="-122"/>
              </a:rPr>
              <a:t>房</a:t>
            </a:r>
            <a:r>
              <a:rPr lang="en-US" altLang="zh-CN" sz="4000" b="1">
                <a:solidFill>
                  <a:schemeClr val="bg1"/>
                </a:solidFill>
                <a:latin typeface="方正小标宋_GBK" panose="02000000000000000000" charset="-122"/>
                <a:ea typeface="方正小标宋_GBK" panose="02000000000000000000" charset="-122"/>
              </a:rPr>
              <a:t> </a:t>
            </a:r>
            <a:r>
              <a:rPr lang="zh-CN" altLang="en-US" sz="4000" b="1">
                <a:solidFill>
                  <a:schemeClr val="bg1"/>
                </a:solidFill>
                <a:latin typeface="方正小标宋_GBK" panose="02000000000000000000" charset="-122"/>
                <a:ea typeface="方正小标宋_GBK" panose="02000000000000000000" charset="-122"/>
              </a:rPr>
              <a:t>票</a:t>
            </a:r>
            <a:r>
              <a:rPr lang="en-US" altLang="zh-CN" sz="4000" b="1">
                <a:solidFill>
                  <a:schemeClr val="bg1"/>
                </a:solidFill>
                <a:latin typeface="方正小标宋_GBK" panose="02000000000000000000" charset="-122"/>
                <a:ea typeface="方正小标宋_GBK" panose="02000000000000000000" charset="-122"/>
              </a:rPr>
              <a:t> </a:t>
            </a:r>
            <a:r>
              <a:rPr lang="zh-CN" altLang="en-US" sz="4000" b="1">
                <a:solidFill>
                  <a:schemeClr val="bg1"/>
                </a:solidFill>
                <a:latin typeface="方正小标宋_GBK" panose="02000000000000000000" charset="-122"/>
                <a:ea typeface="方正小标宋_GBK" panose="02000000000000000000" charset="-122"/>
              </a:rPr>
              <a:t>变</a:t>
            </a:r>
            <a:r>
              <a:rPr lang="en-US" altLang="zh-CN" sz="4000" b="1">
                <a:solidFill>
                  <a:schemeClr val="bg1"/>
                </a:solidFill>
                <a:latin typeface="方正小标宋_GBK" panose="02000000000000000000" charset="-122"/>
                <a:ea typeface="方正小标宋_GBK" panose="02000000000000000000" charset="-122"/>
              </a:rPr>
              <a:t> </a:t>
            </a:r>
            <a:r>
              <a:rPr lang="zh-CN" altLang="en-US" sz="4000" b="1">
                <a:solidFill>
                  <a:schemeClr val="bg1"/>
                </a:solidFill>
                <a:latin typeface="方正小标宋_GBK" panose="02000000000000000000" charset="-122"/>
                <a:ea typeface="方正小标宋_GBK" panose="02000000000000000000" charset="-122"/>
              </a:rPr>
              <a:t>更</a:t>
            </a:r>
            <a:endParaRPr lang="zh-CN" altLang="en-US" sz="4000" b="1">
              <a:solidFill>
                <a:schemeClr val="bg1"/>
              </a:solidFill>
              <a:latin typeface="方正小标宋_GBK" panose="02000000000000000000" charset="-122"/>
              <a:ea typeface="方正小标宋_GBK" panose="02000000000000000000" charset="-122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矩形 48"/>
          <p:cNvSpPr/>
          <p:nvPr/>
        </p:nvSpPr>
        <p:spPr>
          <a:xfrm>
            <a:off x="264795" y="116840"/>
            <a:ext cx="288925" cy="92583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58" name="矩形 57"/>
          <p:cNvSpPr/>
          <p:nvPr/>
        </p:nvSpPr>
        <p:spPr>
          <a:xfrm>
            <a:off x="624840" y="116840"/>
            <a:ext cx="76200" cy="925830"/>
          </a:xfrm>
          <a:prstGeom prst="rect">
            <a:avLst/>
          </a:prstGeom>
          <a:solidFill>
            <a:srgbClr val="00153E"/>
          </a:solidFill>
          <a:ln>
            <a:solidFill>
              <a:srgbClr val="00153E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50" name="TextBox 49"/>
          <p:cNvSpPr txBox="1"/>
          <p:nvPr/>
        </p:nvSpPr>
        <p:spPr>
          <a:xfrm>
            <a:off x="840740" y="260350"/>
            <a:ext cx="11497945" cy="9264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/>
            <a:r>
              <a:rPr lang="zh-CN" altLang="en-US" sz="28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方正小标宋_GBK" panose="02000000000000000000" charset="-122"/>
                <a:ea typeface="方正小标宋_GBK" panose="02000000000000000000" charset="-122"/>
                <a:sym typeface="+mn-ea"/>
              </a:rPr>
              <a:t>房票兑付及结算</a:t>
            </a:r>
            <a:endParaRPr lang="zh-CN" altLang="en-US" sz="28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方正小标宋_GBK" panose="02000000000000000000" charset="-122"/>
              <a:ea typeface="方正小标宋_GBK" panose="02000000000000000000" charset="-122"/>
              <a:sym typeface="+mn-ea"/>
            </a:endParaRPr>
          </a:p>
        </p:txBody>
      </p:sp>
      <p:sp>
        <p:nvSpPr>
          <p:cNvPr id="51" name="矩形 50"/>
          <p:cNvSpPr/>
          <p:nvPr/>
        </p:nvSpPr>
        <p:spPr>
          <a:xfrm flipV="1">
            <a:off x="48895" y="1052991"/>
            <a:ext cx="12195175" cy="4571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2" name="文本框 1"/>
          <p:cNvSpPr txBox="1"/>
          <p:nvPr/>
        </p:nvSpPr>
        <p:spPr>
          <a:xfrm>
            <a:off x="843280" y="2276475"/>
            <a:ext cx="10509250" cy="6819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ct val="120000"/>
              </a:lnSpc>
              <a:buClrTx/>
              <a:buSzTx/>
              <a:buFontTx/>
            </a:pPr>
            <a:r>
              <a:rPr lang="en-US" altLang="zh-CN" sz="3200">
                <a:latin typeface="方正小标宋_GBK" panose="02000000000000000000" charset="-122"/>
                <a:ea typeface="方正小标宋_GBK" panose="02000000000000000000" charset="-122"/>
              </a:rPr>
              <a:t>      </a:t>
            </a:r>
            <a:r>
              <a:rPr lang="en-US" altLang="zh-CN" sz="2800">
                <a:latin typeface="方正小标宋_GBK" panose="02000000000000000000" charset="-122"/>
                <a:ea typeface="方正小标宋_GBK" panose="02000000000000000000" charset="-122"/>
              </a:rPr>
              <a:t>  </a:t>
            </a:r>
            <a:endParaRPr lang="zh-CN" altLang="en-US" sz="2800">
              <a:latin typeface="方正小标宋_GBK" panose="02000000000000000000" charset="-122"/>
              <a:ea typeface="方正小标宋_GBK" panose="02000000000000000000" charset="-122"/>
            </a:endParaRPr>
          </a:p>
        </p:txBody>
      </p:sp>
      <p:pic>
        <p:nvPicPr>
          <p:cNvPr id="4" name="图片 3" descr="房票流程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05200" y="188595"/>
            <a:ext cx="8045450" cy="600773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矩形 48"/>
          <p:cNvSpPr/>
          <p:nvPr/>
        </p:nvSpPr>
        <p:spPr>
          <a:xfrm>
            <a:off x="264795" y="116840"/>
            <a:ext cx="288925" cy="92583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58" name="矩形 57"/>
          <p:cNvSpPr/>
          <p:nvPr/>
        </p:nvSpPr>
        <p:spPr>
          <a:xfrm>
            <a:off x="624840" y="116840"/>
            <a:ext cx="76200" cy="925830"/>
          </a:xfrm>
          <a:prstGeom prst="rect">
            <a:avLst/>
          </a:prstGeom>
          <a:solidFill>
            <a:srgbClr val="00153E"/>
          </a:solidFill>
          <a:ln>
            <a:solidFill>
              <a:srgbClr val="00153E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50" name="TextBox 49"/>
          <p:cNvSpPr txBox="1"/>
          <p:nvPr/>
        </p:nvSpPr>
        <p:spPr>
          <a:xfrm>
            <a:off x="840740" y="260350"/>
            <a:ext cx="11497945" cy="9264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/>
            <a:r>
              <a:rPr lang="zh-CN" altLang="en-US" sz="48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方正小标宋_GBK" panose="02000000000000000000" charset="-122"/>
                <a:ea typeface="方正小标宋_GBK" panose="02000000000000000000" charset="-122"/>
                <a:sym typeface="+mn-ea"/>
              </a:rPr>
              <a:t>房票兑付及结算</a:t>
            </a:r>
            <a:endParaRPr lang="zh-CN" altLang="en-US" sz="48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方正小标宋_GBK" panose="02000000000000000000" charset="-122"/>
              <a:ea typeface="方正小标宋_GBK" panose="02000000000000000000" charset="-122"/>
              <a:sym typeface="+mn-ea"/>
            </a:endParaRPr>
          </a:p>
        </p:txBody>
      </p:sp>
      <p:sp>
        <p:nvSpPr>
          <p:cNvPr id="51" name="矩形 50"/>
          <p:cNvSpPr/>
          <p:nvPr/>
        </p:nvSpPr>
        <p:spPr>
          <a:xfrm flipV="1">
            <a:off x="48895" y="1052991"/>
            <a:ext cx="12195175" cy="4571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2" name="文本框 1"/>
          <p:cNvSpPr txBox="1"/>
          <p:nvPr/>
        </p:nvSpPr>
        <p:spPr>
          <a:xfrm>
            <a:off x="1344930" y="1700530"/>
            <a:ext cx="9764395" cy="41414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ct val="120000"/>
              </a:lnSpc>
              <a:buClrTx/>
              <a:buSzTx/>
              <a:buFontTx/>
            </a:pPr>
            <a:r>
              <a:rPr lang="zh-CN" altLang="en-US" sz="3200">
                <a:latin typeface="方正小标宋_GBK" panose="02000000000000000000" charset="-122"/>
                <a:ea typeface="方正小标宋_GBK" panose="02000000000000000000" charset="-122"/>
              </a:rPr>
              <a:t>房票奖励金额按如下规则计算：</a:t>
            </a:r>
            <a:endParaRPr lang="zh-CN" altLang="en-US" sz="3200">
              <a:latin typeface="方正小标宋_GBK" panose="02000000000000000000" charset="-122"/>
              <a:ea typeface="方正小标宋_GBK" panose="02000000000000000000" charset="-122"/>
            </a:endParaRPr>
          </a:p>
          <a:p>
            <a:pPr algn="l" fontAlgn="auto">
              <a:lnSpc>
                <a:spcPts val="2800"/>
              </a:lnSpc>
              <a:buClrTx/>
              <a:buSzTx/>
              <a:buFontTx/>
            </a:pPr>
            <a:endParaRPr lang="zh-CN" altLang="en-US" sz="3200">
              <a:latin typeface="方正小标宋_GBK" panose="02000000000000000000" charset="-122"/>
              <a:ea typeface="方正小标宋_GBK" panose="02000000000000000000" charset="-122"/>
            </a:endParaRPr>
          </a:p>
          <a:p>
            <a:pPr algn="l">
              <a:lnSpc>
                <a:spcPct val="120000"/>
              </a:lnSpc>
              <a:buClrTx/>
              <a:buSzTx/>
              <a:buFontTx/>
            </a:pPr>
            <a:r>
              <a:rPr lang="zh-CN" altLang="en-US" sz="2800">
                <a:latin typeface="方正小标宋_GBK" panose="02000000000000000000" charset="-122"/>
                <a:ea typeface="方正小标宋_GBK" panose="02000000000000000000" charset="-122"/>
              </a:rPr>
              <a:t>（一）出票之日起6个月内网签备案的，可按房票奖励金额</a:t>
            </a:r>
            <a:endParaRPr lang="zh-CN" altLang="en-US" sz="2800">
              <a:latin typeface="方正小标宋_GBK" panose="02000000000000000000" charset="-122"/>
              <a:ea typeface="方正小标宋_GBK" panose="02000000000000000000" charset="-122"/>
            </a:endParaRPr>
          </a:p>
          <a:p>
            <a:pPr algn="l">
              <a:lnSpc>
                <a:spcPct val="120000"/>
              </a:lnSpc>
              <a:buClrTx/>
              <a:buSzTx/>
              <a:buFontTx/>
            </a:pPr>
            <a:r>
              <a:rPr lang="zh-CN" altLang="en-US" sz="2800">
                <a:latin typeface="方正小标宋_GBK" panose="02000000000000000000" charset="-122"/>
                <a:ea typeface="方正小标宋_GBK" panose="02000000000000000000" charset="-122"/>
              </a:rPr>
              <a:t>给予100%奖励；</a:t>
            </a:r>
            <a:endParaRPr lang="zh-CN" altLang="en-US" sz="2800">
              <a:latin typeface="方正小标宋_GBK" panose="02000000000000000000" charset="-122"/>
              <a:ea typeface="方正小标宋_GBK" panose="02000000000000000000" charset="-122"/>
            </a:endParaRPr>
          </a:p>
          <a:p>
            <a:pPr algn="l">
              <a:lnSpc>
                <a:spcPct val="120000"/>
              </a:lnSpc>
              <a:buClrTx/>
              <a:buSzTx/>
              <a:buFontTx/>
            </a:pPr>
            <a:r>
              <a:rPr lang="zh-CN" altLang="en-US" sz="2800">
                <a:latin typeface="方正小标宋_GBK" panose="02000000000000000000" charset="-122"/>
                <a:ea typeface="方正小标宋_GBK" panose="02000000000000000000" charset="-122"/>
              </a:rPr>
              <a:t>（二）出票之日起9个月内网签备案的，可按房票奖励金额</a:t>
            </a:r>
            <a:endParaRPr lang="zh-CN" altLang="en-US" sz="2800">
              <a:latin typeface="方正小标宋_GBK" panose="02000000000000000000" charset="-122"/>
              <a:ea typeface="方正小标宋_GBK" panose="02000000000000000000" charset="-122"/>
            </a:endParaRPr>
          </a:p>
          <a:p>
            <a:pPr algn="l">
              <a:lnSpc>
                <a:spcPct val="120000"/>
              </a:lnSpc>
              <a:buClrTx/>
              <a:buSzTx/>
              <a:buFontTx/>
            </a:pPr>
            <a:r>
              <a:rPr lang="zh-CN" altLang="en-US" sz="2800">
                <a:latin typeface="方正小标宋_GBK" panose="02000000000000000000" charset="-122"/>
                <a:ea typeface="方正小标宋_GBK" panose="02000000000000000000" charset="-122"/>
              </a:rPr>
              <a:t>给予</a:t>
            </a:r>
            <a:r>
              <a:rPr lang="zh-CN" altLang="en-US" sz="2800">
                <a:solidFill>
                  <a:srgbClr val="FF0000"/>
                </a:solidFill>
                <a:latin typeface="方正小标宋_GBK" panose="02000000000000000000" charset="-122"/>
                <a:ea typeface="方正小标宋_GBK" panose="02000000000000000000" charset="-122"/>
              </a:rPr>
              <a:t>不高于</a:t>
            </a:r>
            <a:r>
              <a:rPr lang="zh-CN" altLang="en-US" sz="2800">
                <a:latin typeface="方正小标宋_GBK" panose="02000000000000000000" charset="-122"/>
                <a:ea typeface="方正小标宋_GBK" panose="02000000000000000000" charset="-122"/>
              </a:rPr>
              <a:t>85%奖励；</a:t>
            </a:r>
            <a:endParaRPr lang="zh-CN" altLang="en-US" sz="2800">
              <a:latin typeface="方正小标宋_GBK" panose="02000000000000000000" charset="-122"/>
              <a:ea typeface="方正小标宋_GBK" panose="02000000000000000000" charset="-122"/>
            </a:endParaRPr>
          </a:p>
          <a:p>
            <a:pPr algn="l">
              <a:lnSpc>
                <a:spcPct val="120000"/>
              </a:lnSpc>
              <a:buClrTx/>
              <a:buSzTx/>
              <a:buFontTx/>
            </a:pPr>
            <a:r>
              <a:rPr lang="zh-CN" altLang="en-US" sz="2800">
                <a:latin typeface="方正小标宋_GBK" panose="02000000000000000000" charset="-122"/>
                <a:ea typeface="方正小标宋_GBK" panose="02000000000000000000" charset="-122"/>
              </a:rPr>
              <a:t>（三）出票之日起12个月内网签备案的，可按房票奖励金额</a:t>
            </a:r>
            <a:endParaRPr lang="zh-CN" altLang="en-US" sz="2800">
              <a:latin typeface="方正小标宋_GBK" panose="02000000000000000000" charset="-122"/>
              <a:ea typeface="方正小标宋_GBK" panose="02000000000000000000" charset="-122"/>
            </a:endParaRPr>
          </a:p>
          <a:p>
            <a:pPr algn="l">
              <a:lnSpc>
                <a:spcPct val="120000"/>
              </a:lnSpc>
              <a:buClrTx/>
              <a:buSzTx/>
              <a:buFontTx/>
            </a:pPr>
            <a:r>
              <a:rPr lang="zh-CN" altLang="en-US" sz="2800">
                <a:latin typeface="方正小标宋_GBK" panose="02000000000000000000" charset="-122"/>
                <a:ea typeface="方正小标宋_GBK" panose="02000000000000000000" charset="-122"/>
              </a:rPr>
              <a:t>给予</a:t>
            </a:r>
            <a:r>
              <a:rPr lang="zh-CN" altLang="en-US" sz="2800">
                <a:solidFill>
                  <a:srgbClr val="FF0000"/>
                </a:solidFill>
                <a:latin typeface="方正小标宋_GBK" panose="02000000000000000000" charset="-122"/>
                <a:ea typeface="方正小标宋_GBK" panose="02000000000000000000" charset="-122"/>
              </a:rPr>
              <a:t>不高于</a:t>
            </a:r>
            <a:r>
              <a:rPr lang="zh-CN" altLang="en-US" sz="2800">
                <a:latin typeface="方正小标宋_GBK" panose="02000000000000000000" charset="-122"/>
                <a:ea typeface="方正小标宋_GBK" panose="02000000000000000000" charset="-122"/>
              </a:rPr>
              <a:t>70%奖励。</a:t>
            </a:r>
            <a:endParaRPr lang="zh-CN" altLang="en-US" sz="2800">
              <a:latin typeface="方正小标宋_GBK" panose="02000000000000000000" charset="-122"/>
              <a:ea typeface="方正小标宋_GBK" panose="02000000000000000000" charset="-122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计算器"/>
          <p:cNvPicPr>
            <a:picLocks noChangeAspect="1"/>
          </p:cNvPicPr>
          <p:nvPr/>
        </p:nvPicPr>
        <p:blipFill>
          <a:blip r:embed="rId1">
            <a:alphaModFix amt="27000"/>
          </a:blip>
          <a:stretch>
            <a:fillRect/>
          </a:stretch>
        </p:blipFill>
        <p:spPr>
          <a:xfrm>
            <a:off x="8185785" y="3192145"/>
            <a:ext cx="3750310" cy="3750310"/>
          </a:xfrm>
          <a:prstGeom prst="rect">
            <a:avLst/>
          </a:prstGeom>
        </p:spPr>
      </p:pic>
      <p:sp>
        <p:nvSpPr>
          <p:cNvPr id="49" name="矩形 48"/>
          <p:cNvSpPr/>
          <p:nvPr/>
        </p:nvSpPr>
        <p:spPr>
          <a:xfrm>
            <a:off x="264795" y="116840"/>
            <a:ext cx="288925" cy="92583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58" name="矩形 57"/>
          <p:cNvSpPr/>
          <p:nvPr/>
        </p:nvSpPr>
        <p:spPr>
          <a:xfrm>
            <a:off x="624840" y="116840"/>
            <a:ext cx="76200" cy="925830"/>
          </a:xfrm>
          <a:prstGeom prst="rect">
            <a:avLst/>
          </a:prstGeom>
          <a:solidFill>
            <a:srgbClr val="00153E"/>
          </a:solidFill>
          <a:ln>
            <a:solidFill>
              <a:srgbClr val="00153E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50" name="TextBox 49"/>
          <p:cNvSpPr txBox="1"/>
          <p:nvPr/>
        </p:nvSpPr>
        <p:spPr>
          <a:xfrm>
            <a:off x="840740" y="260350"/>
            <a:ext cx="11497945" cy="9264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/>
            <a:r>
              <a:rPr lang="zh-CN" altLang="en-US" sz="48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方正小标宋_GBK" panose="02000000000000000000" charset="-122"/>
                <a:ea typeface="方正小标宋_GBK" panose="02000000000000000000" charset="-122"/>
                <a:sym typeface="+mn-ea"/>
              </a:rPr>
              <a:t>房票期满处置</a:t>
            </a:r>
            <a:endParaRPr lang="zh-CN" altLang="en-US" sz="48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方正小标宋_GBK" panose="02000000000000000000" charset="-122"/>
              <a:ea typeface="方正小标宋_GBK" panose="02000000000000000000" charset="-122"/>
              <a:sym typeface="+mn-ea"/>
            </a:endParaRPr>
          </a:p>
        </p:txBody>
      </p:sp>
      <p:sp>
        <p:nvSpPr>
          <p:cNvPr id="51" name="矩形 50"/>
          <p:cNvSpPr/>
          <p:nvPr/>
        </p:nvSpPr>
        <p:spPr>
          <a:xfrm flipV="1">
            <a:off x="48895" y="1052991"/>
            <a:ext cx="12195175" cy="4571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2" name="文本框 1"/>
          <p:cNvSpPr txBox="1"/>
          <p:nvPr/>
        </p:nvSpPr>
        <p:spPr>
          <a:xfrm>
            <a:off x="840740" y="2420620"/>
            <a:ext cx="10768965" cy="26765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ct val="150000"/>
              </a:lnSpc>
              <a:buClrTx/>
              <a:buSzTx/>
              <a:buFontTx/>
            </a:pPr>
            <a:r>
              <a:rPr lang="zh-CN" altLang="en-US" sz="2800">
                <a:latin typeface="方正小标宋_GBK" panose="02000000000000000000" charset="-122"/>
                <a:ea typeface="方正小标宋_GBK" panose="02000000000000000000" charset="-122"/>
              </a:rPr>
              <a:t>房票使用期限届满后，已使用房票价值</a:t>
            </a:r>
            <a:r>
              <a:rPr lang="zh-CN" altLang="en-US" sz="2800">
                <a:solidFill>
                  <a:srgbClr val="FF0000"/>
                </a:solidFill>
                <a:latin typeface="方正小标宋_GBK" panose="02000000000000000000" charset="-122"/>
                <a:ea typeface="方正小标宋_GBK" panose="02000000000000000000" charset="-122"/>
              </a:rPr>
              <a:t>未超过初始房票价值</a:t>
            </a:r>
            <a:r>
              <a:rPr lang="zh-CN" altLang="en-US" sz="2800">
                <a:latin typeface="方正小标宋_GBK" panose="02000000000000000000" charset="-122"/>
                <a:ea typeface="方正小标宋_GBK" panose="02000000000000000000" charset="-122"/>
              </a:rPr>
              <a:t>80%的，不给予房票奖励，按</a:t>
            </a:r>
            <a:r>
              <a:rPr lang="zh-CN" altLang="en-US" sz="2800">
                <a:solidFill>
                  <a:srgbClr val="FF0000"/>
                </a:solidFill>
                <a:latin typeface="方正小标宋_GBK" panose="02000000000000000000" charset="-122"/>
                <a:ea typeface="方正小标宋_GBK" panose="02000000000000000000" charset="-122"/>
              </a:rPr>
              <a:t>剩余权益金额</a:t>
            </a:r>
            <a:r>
              <a:rPr lang="zh-CN" altLang="en-US" sz="2800">
                <a:latin typeface="方正小标宋_GBK" panose="02000000000000000000" charset="-122"/>
                <a:ea typeface="方正小标宋_GBK" panose="02000000000000000000" charset="-122"/>
              </a:rPr>
              <a:t>重新开具房票</a:t>
            </a:r>
            <a:r>
              <a:rPr lang="zh-CN" altLang="en-US" sz="2800">
                <a:latin typeface="方正小标宋_GBK" panose="02000000000000000000" charset="-122"/>
                <a:ea typeface="方正小标宋_GBK" panose="02000000000000000000" charset="-122"/>
              </a:rPr>
              <a:t>。</a:t>
            </a:r>
            <a:endParaRPr lang="zh-CN" altLang="en-US" sz="2800">
              <a:latin typeface="方正小标宋_GBK" panose="02000000000000000000" charset="-122"/>
              <a:ea typeface="方正小标宋_GBK" panose="02000000000000000000" charset="-122"/>
            </a:endParaRPr>
          </a:p>
          <a:p>
            <a:pPr algn="l">
              <a:lnSpc>
                <a:spcPct val="150000"/>
              </a:lnSpc>
              <a:buClrTx/>
              <a:buSzTx/>
              <a:buFontTx/>
            </a:pPr>
            <a:endParaRPr lang="zh-CN" altLang="en-US" sz="2800">
              <a:latin typeface="方正小标宋_GBK" panose="02000000000000000000" charset="-122"/>
              <a:ea typeface="方正小标宋_GBK" panose="02000000000000000000" charset="-122"/>
            </a:endParaRPr>
          </a:p>
          <a:p>
            <a:pPr algn="l">
              <a:lnSpc>
                <a:spcPct val="150000"/>
              </a:lnSpc>
              <a:buClrTx/>
              <a:buSzTx/>
              <a:buFontTx/>
            </a:pPr>
            <a:endParaRPr lang="zh-CN" altLang="en-US" sz="2800">
              <a:latin typeface="方正小标宋_GBK" panose="02000000000000000000" charset="-122"/>
              <a:ea typeface="方正小标宋_GBK" panose="02000000000000000000" charset="-122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椭圆 1"/>
          <p:cNvSpPr/>
          <p:nvPr/>
        </p:nvSpPr>
        <p:spPr>
          <a:xfrm>
            <a:off x="1246505" y="1828165"/>
            <a:ext cx="2834640" cy="295465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1776730" y="2420620"/>
            <a:ext cx="2129790" cy="1938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6000" b="1">
                <a:solidFill>
                  <a:schemeClr val="bg1"/>
                </a:solidFill>
                <a:latin typeface="方正小标宋_GBK" panose="02000000000000000000" charset="-122"/>
                <a:ea typeface="方正小标宋_GBK" panose="02000000000000000000" charset="-122"/>
              </a:rPr>
              <a:t>优惠政策</a:t>
            </a:r>
            <a:endParaRPr lang="zh-CN" altLang="en-US" sz="6000" b="1">
              <a:solidFill>
                <a:schemeClr val="bg1"/>
              </a:solidFill>
              <a:latin typeface="方正小标宋_GBK" panose="02000000000000000000" charset="-122"/>
              <a:ea typeface="方正小标宋_GBK" panose="02000000000000000000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 flipV="1">
            <a:off x="3432810" y="1700530"/>
            <a:ext cx="792480" cy="564515"/>
          </a:xfrm>
          <a:prstGeom prst="line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 flipV="1">
            <a:off x="4064635" y="3356610"/>
            <a:ext cx="864235" cy="5080"/>
          </a:xfrm>
          <a:prstGeom prst="line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3576955" y="4401820"/>
            <a:ext cx="792480" cy="419735"/>
          </a:xfrm>
          <a:prstGeom prst="line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7" name="椭圆 6"/>
          <p:cNvSpPr/>
          <p:nvPr/>
        </p:nvSpPr>
        <p:spPr>
          <a:xfrm>
            <a:off x="4152900" y="620395"/>
            <a:ext cx="1762760" cy="180467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4457065" y="928370"/>
            <a:ext cx="1155065" cy="11747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3600" b="1">
                <a:solidFill>
                  <a:schemeClr val="bg1"/>
                </a:solidFill>
                <a:latin typeface="方正小标宋_GBK" panose="02000000000000000000" charset="-122"/>
                <a:ea typeface="方正小标宋_GBK" panose="02000000000000000000" charset="-122"/>
              </a:rPr>
              <a:t>金融支持</a:t>
            </a:r>
            <a:endParaRPr lang="zh-CN" altLang="en-US" sz="3600" b="1">
              <a:solidFill>
                <a:schemeClr val="bg1"/>
              </a:solidFill>
              <a:latin typeface="方正小标宋_GBK" panose="02000000000000000000" charset="-122"/>
              <a:ea typeface="方正小标宋_GBK" panose="02000000000000000000" charset="-122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4928870" y="2492375"/>
            <a:ext cx="1762760" cy="180467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5257165" y="2818130"/>
            <a:ext cx="1146810" cy="117665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3600" b="1">
                <a:solidFill>
                  <a:schemeClr val="bg1"/>
                </a:solidFill>
                <a:latin typeface="方正小标宋_GBK" panose="02000000000000000000" charset="-122"/>
                <a:ea typeface="方正小标宋_GBK" panose="02000000000000000000" charset="-122"/>
              </a:rPr>
              <a:t>教育保障</a:t>
            </a:r>
            <a:endParaRPr lang="zh-CN" altLang="en-US" sz="3600" b="1">
              <a:solidFill>
                <a:schemeClr val="bg1"/>
              </a:solidFill>
              <a:latin typeface="方正小标宋_GBK" panose="02000000000000000000" charset="-122"/>
              <a:ea typeface="方正小标宋_GBK" panose="02000000000000000000" charset="-122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4152900" y="4364990"/>
            <a:ext cx="1762760" cy="180467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4512945" y="4725035"/>
            <a:ext cx="1146810" cy="117665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3600" b="1">
                <a:solidFill>
                  <a:schemeClr val="bg1"/>
                </a:solidFill>
                <a:latin typeface="方正小标宋_GBK" panose="02000000000000000000" charset="-122"/>
                <a:ea typeface="方正小标宋_GBK" panose="02000000000000000000" charset="-122"/>
              </a:rPr>
              <a:t>税收优惠</a:t>
            </a:r>
            <a:endParaRPr lang="zh-CN" altLang="en-US" sz="3600" b="1">
              <a:solidFill>
                <a:schemeClr val="bg1"/>
              </a:solidFill>
              <a:latin typeface="方正小标宋_GBK" panose="02000000000000000000" charset="-122"/>
              <a:ea typeface="方正小标宋_GBK" panose="02000000000000000000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5915660" y="1484630"/>
            <a:ext cx="973455" cy="0"/>
          </a:xfrm>
          <a:prstGeom prst="line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4" name="圆角矩形 13"/>
          <p:cNvSpPr/>
          <p:nvPr/>
        </p:nvSpPr>
        <p:spPr>
          <a:xfrm>
            <a:off x="6529070" y="980440"/>
            <a:ext cx="4976495" cy="949325"/>
          </a:xfrm>
          <a:prstGeom prst="roundRect">
            <a:avLst/>
          </a:prstGeom>
          <a:solidFill>
            <a:srgbClr val="4472C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6673215" y="1192530"/>
            <a:ext cx="489331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 b="1">
                <a:solidFill>
                  <a:schemeClr val="bg1"/>
                </a:solidFill>
              </a:rPr>
              <a:t>贷款利率和首付比例优惠</a:t>
            </a:r>
            <a:endParaRPr lang="zh-CN" altLang="en-US" sz="3200" b="1">
              <a:solidFill>
                <a:schemeClr val="bg1"/>
              </a:solidFill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6601460" y="3384550"/>
            <a:ext cx="973455" cy="0"/>
          </a:xfrm>
          <a:prstGeom prst="line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7" name="圆角矩形 16"/>
          <p:cNvSpPr/>
          <p:nvPr/>
        </p:nvSpPr>
        <p:spPr>
          <a:xfrm>
            <a:off x="7579995" y="2992755"/>
            <a:ext cx="3068955" cy="780415"/>
          </a:xfrm>
          <a:prstGeom prst="roundRect">
            <a:avLst/>
          </a:prstGeom>
          <a:solidFill>
            <a:srgbClr val="4472C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/>
        </p:nvSpPr>
        <p:spPr>
          <a:xfrm>
            <a:off x="7753350" y="3103245"/>
            <a:ext cx="2806700" cy="56197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3200" b="1">
                <a:solidFill>
                  <a:schemeClr val="bg1"/>
                </a:solidFill>
              </a:rPr>
              <a:t>子女入学政策</a:t>
            </a:r>
            <a:endParaRPr lang="zh-CN" altLang="en-US" sz="3200" b="1">
              <a:solidFill>
                <a:schemeClr val="bg1"/>
              </a:solidFill>
            </a:endParaRPr>
          </a:p>
        </p:txBody>
      </p:sp>
      <p:cxnSp>
        <p:nvCxnSpPr>
          <p:cNvPr id="19" name="直接连接符 18"/>
          <p:cNvCxnSpPr/>
          <p:nvPr/>
        </p:nvCxnSpPr>
        <p:spPr>
          <a:xfrm>
            <a:off x="5881370" y="5327650"/>
            <a:ext cx="973455" cy="0"/>
          </a:xfrm>
          <a:prstGeom prst="line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0" name="圆角矩形 19"/>
          <p:cNvSpPr/>
          <p:nvPr/>
        </p:nvSpPr>
        <p:spPr>
          <a:xfrm>
            <a:off x="6854825" y="4925695"/>
            <a:ext cx="2392680" cy="760730"/>
          </a:xfrm>
          <a:prstGeom prst="roundRect">
            <a:avLst/>
          </a:prstGeom>
          <a:solidFill>
            <a:srgbClr val="4472C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7105650" y="5029200"/>
            <a:ext cx="2133600" cy="57404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3200" b="1">
                <a:solidFill>
                  <a:schemeClr val="bg1"/>
                </a:solidFill>
              </a:rPr>
              <a:t>契税减免</a:t>
            </a:r>
            <a:endParaRPr lang="zh-CN" altLang="en-US" sz="3200" b="1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矩形 48"/>
          <p:cNvSpPr/>
          <p:nvPr/>
        </p:nvSpPr>
        <p:spPr>
          <a:xfrm>
            <a:off x="264795" y="116840"/>
            <a:ext cx="288925" cy="92583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58" name="矩形 57"/>
          <p:cNvSpPr/>
          <p:nvPr/>
        </p:nvSpPr>
        <p:spPr>
          <a:xfrm>
            <a:off x="624840" y="116840"/>
            <a:ext cx="76200" cy="925830"/>
          </a:xfrm>
          <a:prstGeom prst="rect">
            <a:avLst/>
          </a:prstGeom>
          <a:solidFill>
            <a:srgbClr val="00153E"/>
          </a:solidFill>
          <a:ln>
            <a:solidFill>
              <a:srgbClr val="00153E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50" name="TextBox 49"/>
          <p:cNvSpPr txBox="1"/>
          <p:nvPr/>
        </p:nvSpPr>
        <p:spPr>
          <a:xfrm>
            <a:off x="840740" y="188595"/>
            <a:ext cx="11497945" cy="9264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/>
            <a:r>
              <a:rPr lang="zh-CN" altLang="en-US" sz="5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方正小标宋_GBK" panose="02000000000000000000" charset="-122"/>
                <a:ea typeface="方正小标宋_GBK" panose="02000000000000000000" charset="-122"/>
                <a:sym typeface="+mn-ea"/>
              </a:rPr>
              <a:t>保障措施</a:t>
            </a:r>
            <a:endParaRPr lang="zh-CN" altLang="en-US" sz="5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方正小标宋_GBK" panose="02000000000000000000" charset="-122"/>
              <a:ea typeface="方正小标宋_GBK" panose="02000000000000000000" charset="-122"/>
              <a:sym typeface="+mn-ea"/>
            </a:endParaRPr>
          </a:p>
        </p:txBody>
      </p:sp>
      <p:sp>
        <p:nvSpPr>
          <p:cNvPr id="51" name="矩形 50"/>
          <p:cNvSpPr/>
          <p:nvPr/>
        </p:nvSpPr>
        <p:spPr>
          <a:xfrm flipV="1">
            <a:off x="0" y="1042831"/>
            <a:ext cx="12195175" cy="4571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5" name="文本框 4"/>
          <p:cNvSpPr txBox="1"/>
          <p:nvPr/>
        </p:nvSpPr>
        <p:spPr>
          <a:xfrm>
            <a:off x="934085" y="2636520"/>
            <a:ext cx="9821545" cy="84645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800">
                <a:solidFill>
                  <a:srgbClr val="C00000"/>
                </a:solidFill>
                <a:latin typeface="方正小标宋_GBK" panose="02000000000000000000" charset="-122"/>
                <a:ea typeface="方正小标宋_GBK" panose="02000000000000000000" charset="-122"/>
              </a:rPr>
              <a:t>三、监督管理。</a:t>
            </a:r>
            <a:endParaRPr lang="zh-CN" altLang="en-US" sz="2800">
              <a:solidFill>
                <a:srgbClr val="C00000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endParaRPr lang="zh-CN" altLang="en-US" sz="2800">
              <a:latin typeface="黑体" panose="02010609060101010101" charset="-122"/>
              <a:ea typeface="黑体" panose="02010609060101010101" charset="-122"/>
            </a:endParaRPr>
          </a:p>
          <a:p>
            <a:endParaRPr lang="zh-CN" altLang="en-US" sz="280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819150" y="3501390"/>
            <a:ext cx="510095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/>
              <a:t>弄虚作假、套取房票结算资金等行为</a:t>
            </a:r>
            <a:endParaRPr lang="zh-CN" altLang="en-US" sz="2400"/>
          </a:p>
        </p:txBody>
      </p:sp>
      <p:cxnSp>
        <p:nvCxnSpPr>
          <p:cNvPr id="3" name="直接箭头连接符 2"/>
          <p:cNvCxnSpPr/>
          <p:nvPr/>
        </p:nvCxnSpPr>
        <p:spPr>
          <a:xfrm>
            <a:off x="6003290" y="3729990"/>
            <a:ext cx="828040" cy="254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/>
        </p:nvSpPr>
        <p:spPr>
          <a:xfrm>
            <a:off x="6961505" y="3500755"/>
            <a:ext cx="466026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/>
              <a:t>取消房票使用人的房票奖励资格</a:t>
            </a:r>
            <a:endParaRPr lang="zh-CN" altLang="en-US" sz="2400"/>
          </a:p>
        </p:txBody>
      </p:sp>
      <p:sp>
        <p:nvSpPr>
          <p:cNvPr id="6" name="文本框 5"/>
          <p:cNvSpPr txBox="1"/>
          <p:nvPr/>
        </p:nvSpPr>
        <p:spPr>
          <a:xfrm>
            <a:off x="862330" y="4148455"/>
            <a:ext cx="510095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/>
              <a:t>涉及违法行为的</a:t>
            </a:r>
            <a:endParaRPr lang="zh-CN" altLang="en-US" sz="2400"/>
          </a:p>
        </p:txBody>
      </p:sp>
      <p:cxnSp>
        <p:nvCxnSpPr>
          <p:cNvPr id="7" name="直接箭头连接符 6"/>
          <p:cNvCxnSpPr/>
          <p:nvPr/>
        </p:nvCxnSpPr>
        <p:spPr>
          <a:xfrm>
            <a:off x="3267075" y="4364355"/>
            <a:ext cx="828040" cy="254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/>
        </p:nvSpPr>
        <p:spPr>
          <a:xfrm>
            <a:off x="4203065" y="4135755"/>
            <a:ext cx="466026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/>
              <a:t>移交相关部门依法处理</a:t>
            </a:r>
            <a:endParaRPr lang="zh-CN" altLang="en-US" sz="2400"/>
          </a:p>
        </p:txBody>
      </p:sp>
      <p:pic>
        <p:nvPicPr>
          <p:cNvPr id="9" name="图片 8" descr="指挥员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flipH="1">
            <a:off x="8296910" y="4135755"/>
            <a:ext cx="2770505" cy="245872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矩形 48"/>
          <p:cNvSpPr/>
          <p:nvPr/>
        </p:nvSpPr>
        <p:spPr>
          <a:xfrm>
            <a:off x="264795" y="116840"/>
            <a:ext cx="288925" cy="92583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58" name="矩形 57"/>
          <p:cNvSpPr/>
          <p:nvPr/>
        </p:nvSpPr>
        <p:spPr>
          <a:xfrm>
            <a:off x="624840" y="116840"/>
            <a:ext cx="76200" cy="925830"/>
          </a:xfrm>
          <a:prstGeom prst="rect">
            <a:avLst/>
          </a:prstGeom>
          <a:solidFill>
            <a:srgbClr val="00153E"/>
          </a:solidFill>
          <a:ln>
            <a:solidFill>
              <a:srgbClr val="00153E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50" name="TextBox 49"/>
          <p:cNvSpPr txBox="1"/>
          <p:nvPr/>
        </p:nvSpPr>
        <p:spPr>
          <a:xfrm>
            <a:off x="840740" y="188595"/>
            <a:ext cx="11497945" cy="9264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/>
            <a:r>
              <a:rPr lang="zh-CN" altLang="en-US" sz="5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方正小标宋_GBK" panose="02000000000000000000" charset="-122"/>
                <a:ea typeface="方正小标宋_GBK" panose="02000000000000000000" charset="-122"/>
                <a:sym typeface="+mn-ea"/>
              </a:rPr>
              <a:t>保障措施</a:t>
            </a:r>
            <a:endParaRPr lang="zh-CN" altLang="en-US" sz="5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方正小标宋_GBK" panose="02000000000000000000" charset="-122"/>
              <a:ea typeface="方正小标宋_GBK" panose="02000000000000000000" charset="-122"/>
              <a:sym typeface="+mn-ea"/>
            </a:endParaRPr>
          </a:p>
        </p:txBody>
      </p:sp>
      <p:sp>
        <p:nvSpPr>
          <p:cNvPr id="51" name="矩形 50"/>
          <p:cNvSpPr/>
          <p:nvPr/>
        </p:nvSpPr>
        <p:spPr>
          <a:xfrm flipV="1">
            <a:off x="0" y="1042831"/>
            <a:ext cx="12195175" cy="4571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20" name="文本框 19"/>
          <p:cNvSpPr txBox="1"/>
          <p:nvPr/>
        </p:nvSpPr>
        <p:spPr>
          <a:xfrm>
            <a:off x="840740" y="1484630"/>
            <a:ext cx="328358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800">
                <a:solidFill>
                  <a:srgbClr val="C00000"/>
                </a:solidFill>
                <a:latin typeface="方正小标宋_GBK" panose="02000000000000000000" charset="-122"/>
                <a:ea typeface="方正小标宋_GBK" panose="02000000000000000000" charset="-122"/>
                <a:sym typeface="+mn-ea"/>
              </a:rPr>
              <a:t>四、宣传引导。</a:t>
            </a:r>
            <a:endParaRPr lang="zh-CN" altLang="en-US" sz="2800">
              <a:solidFill>
                <a:srgbClr val="C00000"/>
              </a:solidFill>
              <a:latin typeface="方正小标宋_GBK" panose="02000000000000000000" charset="-122"/>
              <a:ea typeface="方正小标宋_GBK" panose="02000000000000000000" charset="-122"/>
              <a:sym typeface="+mn-ea"/>
            </a:endParaRPr>
          </a:p>
        </p:txBody>
      </p:sp>
      <p:graphicFrame>
        <p:nvGraphicFramePr>
          <p:cNvPr id="9" name="图示 8"/>
          <p:cNvGraphicFramePr/>
          <p:nvPr/>
        </p:nvGraphicFramePr>
        <p:xfrm>
          <a:off x="3001010" y="1916430"/>
          <a:ext cx="5492750" cy="4724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矩形 48"/>
          <p:cNvSpPr/>
          <p:nvPr/>
        </p:nvSpPr>
        <p:spPr>
          <a:xfrm>
            <a:off x="264795" y="116840"/>
            <a:ext cx="288925" cy="92583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58" name="矩形 57"/>
          <p:cNvSpPr/>
          <p:nvPr/>
        </p:nvSpPr>
        <p:spPr>
          <a:xfrm>
            <a:off x="624840" y="116840"/>
            <a:ext cx="76200" cy="925830"/>
          </a:xfrm>
          <a:prstGeom prst="rect">
            <a:avLst/>
          </a:prstGeom>
          <a:solidFill>
            <a:srgbClr val="00153E"/>
          </a:solidFill>
          <a:ln>
            <a:solidFill>
              <a:srgbClr val="00153E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50" name="TextBox 49"/>
          <p:cNvSpPr txBox="1"/>
          <p:nvPr/>
        </p:nvSpPr>
        <p:spPr>
          <a:xfrm>
            <a:off x="840740" y="188595"/>
            <a:ext cx="11497945" cy="9264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/>
            <a:r>
              <a:rPr lang="zh-CN" altLang="en-US" sz="5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方正小标宋_GBK" panose="02000000000000000000" charset="-122"/>
                <a:ea typeface="方正小标宋_GBK" panose="02000000000000000000" charset="-122"/>
                <a:sym typeface="+mn-ea"/>
              </a:rPr>
              <a:t>其他事项</a:t>
            </a:r>
            <a:endParaRPr lang="zh-CN" altLang="en-US" sz="5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方正小标宋_GBK" panose="02000000000000000000" charset="-122"/>
              <a:ea typeface="方正小标宋_GBK" panose="02000000000000000000" charset="-122"/>
              <a:sym typeface="+mn-ea"/>
            </a:endParaRPr>
          </a:p>
        </p:txBody>
      </p:sp>
      <p:sp>
        <p:nvSpPr>
          <p:cNvPr id="51" name="矩形 50"/>
          <p:cNvSpPr/>
          <p:nvPr/>
        </p:nvSpPr>
        <p:spPr>
          <a:xfrm flipV="1">
            <a:off x="0" y="1042831"/>
            <a:ext cx="12195175" cy="4571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5" name="文本框 4"/>
          <p:cNvSpPr txBox="1"/>
          <p:nvPr/>
        </p:nvSpPr>
        <p:spPr>
          <a:xfrm>
            <a:off x="912495" y="2060575"/>
            <a:ext cx="10216515" cy="84645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>
              <a:lnSpc>
                <a:spcPct val="150000"/>
              </a:lnSpc>
            </a:pPr>
            <a:r>
              <a:rPr lang="en-US" altLang="zh-CN" sz="2800">
                <a:solidFill>
                  <a:schemeClr val="tx1"/>
                </a:solidFill>
                <a:latin typeface="方正小标宋_GBK" panose="02000000000000000000" charset="-122"/>
                <a:ea typeface="方正小标宋_GBK" panose="02000000000000000000" charset="-122"/>
              </a:rPr>
              <a:t>      </a:t>
            </a:r>
            <a:r>
              <a:rPr lang="zh-CN" altLang="en-US" sz="2800">
                <a:solidFill>
                  <a:schemeClr val="tx1"/>
                </a:solidFill>
                <a:latin typeface="方正小标宋_GBK" panose="02000000000000000000" charset="-122"/>
                <a:ea typeface="方正小标宋_GBK" panose="02000000000000000000" charset="-122"/>
              </a:rPr>
              <a:t>本实施细则施行前</a:t>
            </a:r>
            <a:r>
              <a:rPr lang="zh-CN" altLang="en-US" sz="2800">
                <a:solidFill>
                  <a:srgbClr val="FF0000"/>
                </a:solidFill>
                <a:latin typeface="方正小标宋_GBK" panose="02000000000000000000" charset="-122"/>
                <a:ea typeface="方正小标宋_GBK" panose="02000000000000000000" charset="-122"/>
              </a:rPr>
              <a:t>已发布补偿安置方案</a:t>
            </a:r>
            <a:r>
              <a:rPr lang="zh-CN" altLang="en-US" sz="2800">
                <a:solidFill>
                  <a:schemeClr val="tx1"/>
                </a:solidFill>
                <a:latin typeface="方正小标宋_GBK" panose="02000000000000000000" charset="-122"/>
                <a:ea typeface="方正小标宋_GBK" panose="02000000000000000000" charset="-122"/>
              </a:rPr>
              <a:t>的房屋征收项目可按照原方案执行，</a:t>
            </a:r>
            <a:r>
              <a:rPr lang="zh-CN" altLang="en-US" sz="2800">
                <a:solidFill>
                  <a:srgbClr val="FF0000"/>
                </a:solidFill>
                <a:latin typeface="方正小标宋_GBK" panose="02000000000000000000" charset="-122"/>
                <a:ea typeface="方正小标宋_GBK" panose="02000000000000000000" charset="-122"/>
              </a:rPr>
              <a:t>经区管委会同意后</a:t>
            </a:r>
            <a:r>
              <a:rPr lang="zh-CN" altLang="en-US" sz="2800">
                <a:solidFill>
                  <a:schemeClr val="tx1"/>
                </a:solidFill>
                <a:latin typeface="方正小标宋_GBK" panose="02000000000000000000" charset="-122"/>
                <a:ea typeface="方正小标宋_GBK" panose="02000000000000000000" charset="-122"/>
              </a:rPr>
              <a:t>也可参照本实施细则执行</a:t>
            </a:r>
            <a:r>
              <a:rPr lang="zh-CN" altLang="en-US" sz="2800">
                <a:solidFill>
                  <a:schemeClr val="tx1"/>
                </a:solidFill>
                <a:latin typeface="方正小标宋_GBK" panose="02000000000000000000" charset="-122"/>
                <a:ea typeface="方正小标宋_GBK" panose="02000000000000000000" charset="-122"/>
              </a:rPr>
              <a:t>。</a:t>
            </a:r>
            <a:endParaRPr lang="zh-CN" altLang="en-US" sz="2800">
              <a:solidFill>
                <a:schemeClr val="tx1"/>
              </a:solidFill>
              <a:latin typeface="方正小标宋_GBK" panose="02000000000000000000" charset="-122"/>
              <a:ea typeface="方正小标宋_GBK" panose="02000000000000000000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>
                <a:solidFill>
                  <a:schemeClr val="tx1"/>
                </a:solidFill>
                <a:latin typeface="方正小标宋_GBK" panose="02000000000000000000" charset="-122"/>
                <a:ea typeface="方正小标宋_GBK" panose="02000000000000000000" charset="-122"/>
              </a:rPr>
              <a:t>。</a:t>
            </a:r>
            <a:endParaRPr lang="zh-CN" altLang="en-US" sz="2800">
              <a:solidFill>
                <a:schemeClr val="tx1"/>
              </a:solidFill>
              <a:latin typeface="方正小标宋_GBK" panose="02000000000000000000" charset="-122"/>
              <a:ea typeface="方正小标宋_GBK" panose="02000000000000000000" charset="-122"/>
            </a:endParaRPr>
          </a:p>
          <a:p>
            <a:endParaRPr lang="zh-CN" altLang="en-US" sz="2800">
              <a:latin typeface="黑体" panose="02010609060101010101" charset="-122"/>
              <a:ea typeface="黑体" panose="02010609060101010101" charset="-122"/>
            </a:endParaRPr>
          </a:p>
          <a:p>
            <a:endParaRPr lang="zh-CN" altLang="en-US" sz="2800">
              <a:latin typeface="黑体" panose="02010609060101010101" charset="-122"/>
              <a:ea typeface="黑体" panose="02010609060101010101" charset="-122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组合 31"/>
          <p:cNvGrpSpPr/>
          <p:nvPr/>
        </p:nvGrpSpPr>
        <p:grpSpPr>
          <a:xfrm>
            <a:off x="3362549" y="2556511"/>
            <a:ext cx="1836113" cy="1836361"/>
            <a:chOff x="5290260" y="1211495"/>
            <a:chExt cx="1836113" cy="1836361"/>
          </a:xfrm>
        </p:grpSpPr>
        <p:sp>
          <p:nvSpPr>
            <p:cNvPr id="33" name="椭圆 32"/>
            <p:cNvSpPr/>
            <p:nvPr/>
          </p:nvSpPr>
          <p:spPr>
            <a:xfrm flipH="1">
              <a:off x="5290260" y="1211495"/>
              <a:ext cx="1836113" cy="1836361"/>
            </a:xfrm>
            <a:prstGeom prst="ellipse">
              <a:avLst/>
            </a:prstGeom>
            <a:gradFill flip="none" rotWithShape="1">
              <a:gsLst>
                <a:gs pos="0">
                  <a:sysClr val="window" lastClr="FFFFFF"/>
                </a:gs>
                <a:gs pos="100000">
                  <a:srgbClr val="D4D4D4"/>
                </a:gs>
              </a:gsLst>
              <a:lin ang="13200000" scaled="0"/>
              <a:tileRect/>
            </a:gradFill>
            <a:ln w="50800" cap="flat" cmpd="sng" algn="ctr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E9E9E9"/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508000" dist="254000" dir="8100000" algn="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algn="ctr" defTabSz="1218565">
                <a:defRPr/>
              </a:pPr>
              <a:endParaRPr lang="zh-CN" altLang="en-US" sz="6665" kern="0">
                <a:solidFill>
                  <a:sysClr val="window" lastClr="FFFFFF"/>
                </a:solidFill>
                <a:latin typeface="Agency FB" panose="020B0503020202020204"/>
              </a:endParaRPr>
            </a:p>
          </p:txBody>
        </p:sp>
        <p:sp>
          <p:nvSpPr>
            <p:cNvPr id="34" name="椭圆 33"/>
            <p:cNvSpPr/>
            <p:nvPr/>
          </p:nvSpPr>
          <p:spPr>
            <a:xfrm flipH="1">
              <a:off x="5491568" y="1412829"/>
              <a:ext cx="1433497" cy="1433691"/>
            </a:xfrm>
            <a:prstGeom prst="ellipse">
              <a:avLst/>
            </a:prstGeom>
            <a:solidFill>
              <a:srgbClr val="C00000"/>
            </a:solidFill>
            <a:ln w="50800" cap="flat" cmpd="sng" algn="ctr">
              <a:noFill/>
              <a:prstDash val="solid"/>
              <a:miter lim="800000"/>
            </a:ln>
            <a:effectLst>
              <a:innerShdw blurRad="50800" dist="25400" dir="13500000">
                <a:prstClr val="black">
                  <a:alpha val="50000"/>
                </a:prstClr>
              </a:innerShdw>
            </a:effectLst>
          </p:spPr>
          <p:txBody>
            <a:bodyPr rtlCol="0" anchor="ctr"/>
            <a:lstStyle/>
            <a:p>
              <a:pPr algn="ctr" defTabSz="1218565">
                <a:defRPr/>
              </a:pPr>
              <a:endParaRPr lang="zh-CN" altLang="en-US" sz="6665" kern="0">
                <a:solidFill>
                  <a:sysClr val="window" lastClr="FFFFFF"/>
                </a:solidFill>
                <a:latin typeface="Agency FB" panose="020B0503020202020204"/>
              </a:endParaRPr>
            </a:p>
          </p:txBody>
        </p:sp>
        <p:sp>
          <p:nvSpPr>
            <p:cNvPr id="35" name="文本框 31"/>
            <p:cNvSpPr txBox="1"/>
            <p:nvPr/>
          </p:nvSpPr>
          <p:spPr>
            <a:xfrm>
              <a:off x="5806604" y="1714176"/>
              <a:ext cx="800219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Kartika" panose="02020503030404060203" pitchFamily="18" charset="0"/>
                </a:rPr>
                <a:t>谢</a:t>
              </a:r>
              <a:endParaRPr lang="zh-CN" altLang="en-US" sz="4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Kartika" panose="02020503030404060203" pitchFamily="18" charset="0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4880104" y="2911950"/>
            <a:ext cx="1603507" cy="1603723"/>
            <a:chOff x="6807815" y="1566934"/>
            <a:chExt cx="1603507" cy="1603723"/>
          </a:xfrm>
        </p:grpSpPr>
        <p:sp>
          <p:nvSpPr>
            <p:cNvPr id="37" name="椭圆 36"/>
            <p:cNvSpPr/>
            <p:nvPr/>
          </p:nvSpPr>
          <p:spPr>
            <a:xfrm flipH="1">
              <a:off x="6807815" y="1566934"/>
              <a:ext cx="1603507" cy="1603723"/>
            </a:xfrm>
            <a:prstGeom prst="ellipse">
              <a:avLst/>
            </a:prstGeom>
            <a:gradFill flip="none" rotWithShape="1">
              <a:gsLst>
                <a:gs pos="0">
                  <a:sysClr val="window" lastClr="FFFFFF"/>
                </a:gs>
                <a:gs pos="100000">
                  <a:srgbClr val="D4D4D4"/>
                </a:gs>
              </a:gsLst>
              <a:lin ang="13200000" scaled="0"/>
              <a:tileRect/>
            </a:gradFill>
            <a:ln w="50800" cap="flat" cmpd="sng" algn="ctr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E9E9E9"/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508000" dist="254000" dir="8100000" algn="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algn="ctr" defTabSz="1218565">
                <a:defRPr/>
              </a:pPr>
              <a:endParaRPr lang="zh-CN" altLang="en-US" sz="6665" kern="0">
                <a:solidFill>
                  <a:sysClr val="window" lastClr="FFFFFF"/>
                </a:solidFill>
                <a:latin typeface="Agency FB" panose="020B0503020202020204"/>
              </a:endParaRPr>
            </a:p>
          </p:txBody>
        </p:sp>
        <p:sp>
          <p:nvSpPr>
            <p:cNvPr id="38" name="椭圆 37"/>
            <p:cNvSpPr/>
            <p:nvPr/>
          </p:nvSpPr>
          <p:spPr>
            <a:xfrm flipH="1">
              <a:off x="6983619" y="1742763"/>
              <a:ext cx="1251895" cy="1252065"/>
            </a:xfrm>
            <a:prstGeom prst="ellipse">
              <a:avLst/>
            </a:prstGeom>
            <a:solidFill>
              <a:srgbClr val="00153E"/>
            </a:solidFill>
            <a:ln w="50800" cap="flat" cmpd="sng" algn="ctr">
              <a:noFill/>
              <a:prstDash val="solid"/>
              <a:miter lim="800000"/>
            </a:ln>
            <a:effectLst>
              <a:innerShdw blurRad="50800" dist="25400" dir="13500000">
                <a:prstClr val="black">
                  <a:alpha val="50000"/>
                </a:prstClr>
              </a:innerShdw>
            </a:effectLst>
          </p:spPr>
          <p:txBody>
            <a:bodyPr rtlCol="0" anchor="ctr"/>
            <a:lstStyle/>
            <a:p>
              <a:pPr algn="ctr" defTabSz="1218565">
                <a:defRPr/>
              </a:pPr>
              <a:endParaRPr lang="zh-CN" altLang="en-US" sz="6665" kern="0">
                <a:solidFill>
                  <a:sysClr val="window" lastClr="FFFFFF"/>
                </a:solidFill>
                <a:latin typeface="Agency FB" panose="020B0503020202020204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6181977" y="2348882"/>
            <a:ext cx="1770644" cy="1770881"/>
            <a:chOff x="8109688" y="1003866"/>
            <a:chExt cx="1770643" cy="1770881"/>
          </a:xfrm>
        </p:grpSpPr>
        <p:sp>
          <p:nvSpPr>
            <p:cNvPr id="41" name="椭圆 40"/>
            <p:cNvSpPr/>
            <p:nvPr/>
          </p:nvSpPr>
          <p:spPr>
            <a:xfrm flipH="1">
              <a:off x="8109688" y="1003866"/>
              <a:ext cx="1770643" cy="1770881"/>
            </a:xfrm>
            <a:prstGeom prst="ellipse">
              <a:avLst/>
            </a:prstGeom>
            <a:gradFill flip="none" rotWithShape="1">
              <a:gsLst>
                <a:gs pos="0">
                  <a:sysClr val="window" lastClr="FFFFFF"/>
                </a:gs>
                <a:gs pos="100000">
                  <a:srgbClr val="D4D4D4"/>
                </a:gs>
              </a:gsLst>
              <a:lin ang="13200000" scaled="0"/>
              <a:tileRect/>
            </a:gradFill>
            <a:ln w="50800" cap="flat" cmpd="sng" algn="ctr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E9E9E9"/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508000" dist="254000" dir="8100000" algn="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algn="ctr" defTabSz="1218565">
                <a:defRPr/>
              </a:pPr>
              <a:endParaRPr lang="zh-CN" altLang="en-US" sz="6665" kern="0">
                <a:solidFill>
                  <a:sysClr val="window" lastClr="FFFFFF"/>
                </a:solidFill>
                <a:latin typeface="Agency FB" panose="020B0503020202020204"/>
              </a:endParaRPr>
            </a:p>
          </p:txBody>
        </p:sp>
        <p:sp>
          <p:nvSpPr>
            <p:cNvPr id="42" name="椭圆 41"/>
            <p:cNvSpPr/>
            <p:nvPr/>
          </p:nvSpPr>
          <p:spPr>
            <a:xfrm flipH="1">
              <a:off x="8303817" y="1198021"/>
              <a:ext cx="1382383" cy="1382569"/>
            </a:xfrm>
            <a:prstGeom prst="ellipse">
              <a:avLst/>
            </a:prstGeom>
            <a:solidFill>
              <a:srgbClr val="C00000"/>
            </a:solidFill>
            <a:ln w="50800" cap="flat" cmpd="sng" algn="ctr">
              <a:noFill/>
              <a:prstDash val="solid"/>
              <a:miter lim="800000"/>
            </a:ln>
            <a:effectLst>
              <a:innerShdw blurRad="50800" dist="25400" dir="13500000">
                <a:prstClr val="black">
                  <a:alpha val="50000"/>
                </a:prstClr>
              </a:innerShdw>
            </a:effectLst>
          </p:spPr>
          <p:txBody>
            <a:bodyPr rtlCol="0" anchor="ctr"/>
            <a:lstStyle/>
            <a:p>
              <a:pPr algn="ctr" defTabSz="1218565">
                <a:defRPr/>
              </a:pPr>
              <a:endParaRPr lang="zh-CN" altLang="en-US" sz="6665" kern="0">
                <a:solidFill>
                  <a:sysClr val="window" lastClr="FFFFFF"/>
                </a:solidFill>
                <a:latin typeface="Agency FB" panose="020B0503020202020204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7440440" y="2927616"/>
            <a:ext cx="1825499" cy="1825745"/>
            <a:chOff x="9368152" y="1582602"/>
            <a:chExt cx="1825499" cy="1825745"/>
          </a:xfrm>
        </p:grpSpPr>
        <p:sp>
          <p:nvSpPr>
            <p:cNvPr id="45" name="椭圆 44"/>
            <p:cNvSpPr/>
            <p:nvPr/>
          </p:nvSpPr>
          <p:spPr>
            <a:xfrm flipH="1">
              <a:off x="9368152" y="1582602"/>
              <a:ext cx="1825499" cy="1825745"/>
            </a:xfrm>
            <a:prstGeom prst="ellipse">
              <a:avLst/>
            </a:prstGeom>
            <a:gradFill flip="none" rotWithShape="1">
              <a:gsLst>
                <a:gs pos="0">
                  <a:sysClr val="window" lastClr="FFFFFF"/>
                </a:gs>
                <a:gs pos="100000">
                  <a:srgbClr val="D4D4D4"/>
                </a:gs>
              </a:gsLst>
              <a:lin ang="13200000" scaled="0"/>
              <a:tileRect/>
            </a:gradFill>
            <a:ln w="50800" cap="flat" cmpd="sng" algn="ctr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E9E9E9"/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508000" dist="254000" dir="8100000" algn="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algn="ctr" defTabSz="1218565">
                <a:defRPr/>
              </a:pPr>
              <a:endParaRPr lang="zh-CN" altLang="en-US" sz="6665" kern="0">
                <a:solidFill>
                  <a:sysClr val="window" lastClr="FFFFFF"/>
                </a:solidFill>
                <a:latin typeface="Agency FB" panose="020B0503020202020204"/>
              </a:endParaRPr>
            </a:p>
          </p:txBody>
        </p:sp>
        <p:sp>
          <p:nvSpPr>
            <p:cNvPr id="46" name="椭圆 45"/>
            <p:cNvSpPr/>
            <p:nvPr/>
          </p:nvSpPr>
          <p:spPr>
            <a:xfrm flipH="1">
              <a:off x="9568297" y="1782773"/>
              <a:ext cx="1425210" cy="1425402"/>
            </a:xfrm>
            <a:prstGeom prst="ellipse">
              <a:avLst/>
            </a:prstGeom>
            <a:solidFill>
              <a:srgbClr val="00153E"/>
            </a:solidFill>
            <a:ln w="50800" cap="flat" cmpd="sng" algn="ctr">
              <a:noFill/>
              <a:prstDash val="solid"/>
              <a:miter lim="800000"/>
            </a:ln>
            <a:effectLst>
              <a:innerShdw blurRad="50800" dist="25400" dir="13500000">
                <a:prstClr val="black">
                  <a:alpha val="50000"/>
                </a:prstClr>
              </a:innerShdw>
            </a:effectLst>
          </p:spPr>
          <p:txBody>
            <a:bodyPr rtlCol="0" anchor="ctr"/>
            <a:lstStyle/>
            <a:p>
              <a:pPr algn="ctr" defTabSz="1218565">
                <a:defRPr/>
              </a:pPr>
              <a:endParaRPr lang="zh-CN" altLang="en-US" sz="6665" kern="0">
                <a:solidFill>
                  <a:sysClr val="window" lastClr="FFFFFF"/>
                </a:solidFill>
                <a:latin typeface="Agency FB" panose="020B0503020202020204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5281745" y="3318861"/>
            <a:ext cx="8002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</a:t>
            </a:r>
            <a:endParaRPr lang="zh-CN" altLang="en-US" sz="48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6667188" y="2882814"/>
            <a:ext cx="8002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观</a:t>
            </a:r>
            <a:endParaRPr lang="zh-CN" altLang="en-US" sz="48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7953080" y="3424989"/>
            <a:ext cx="8002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看</a:t>
            </a:r>
            <a:endParaRPr lang="zh-CN" altLang="en-US" sz="48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748" y="4670116"/>
            <a:ext cx="12230923" cy="2336766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  <p:timing>
    <p:tnLst>
      <p:par>
        <p:cTn id="1" dur="indefinite" restart="never" nodeType="tmRoot"/>
      </p:par>
    </p:tnLst>
    <p:bldLst>
      <p:bldP spid="2" grpId="0"/>
      <p:bldP spid="53" grpId="0"/>
      <p:bldP spid="54" grpId="0"/>
    </p:bldLst>
  </p:timing>
</p:sld>
</file>

<file path=ppt/tags/tag1.xml><?xml version="1.0" encoding="utf-8"?>
<p:tagLst xmlns:p="http://schemas.openxmlformats.org/presentationml/2006/main">
  <p:tag name="TIMING" val="|1.6"/>
</p:tagLst>
</file>

<file path=ppt/tags/tag2.xml><?xml version="1.0" encoding="utf-8"?>
<p:tagLst xmlns:p="http://schemas.openxmlformats.org/presentationml/2006/main">
  <p:tag name="TIMING" val="|1.6"/>
</p:tagLst>
</file>

<file path=ppt/tags/tag3.xml><?xml version="1.0" encoding="utf-8"?>
<p:tagLst xmlns:p="http://schemas.openxmlformats.org/presentationml/2006/main">
  <p:tag name="TIMING" val="|1.6"/>
</p:tagLst>
</file>

<file path=ppt/tags/tag4.xml><?xml version="1.0" encoding="utf-8"?>
<p:tagLst xmlns:p="http://schemas.openxmlformats.org/presentationml/2006/main">
  <p:tag name="TIMING" val="|1.6"/>
</p:tagLst>
</file>

<file path=ppt/tags/tag5.xml><?xml version="1.0" encoding="utf-8"?>
<p:tagLst xmlns:p="http://schemas.openxmlformats.org/presentationml/2006/main">
  <p:tag name="TIMING" val="|1.6"/>
</p:tagLst>
</file>

<file path=ppt/tags/tag6.xml><?xml version="1.0" encoding="utf-8"?>
<p:tagLst xmlns:p="http://schemas.openxmlformats.org/presentationml/2006/main">
  <p:tag name="TIMING" val="|1.6"/>
</p:tagLst>
</file>

<file path=ppt/tags/tag7.xml><?xml version="1.0" encoding="utf-8"?>
<p:tagLst xmlns:p="http://schemas.openxmlformats.org/presentationml/2006/main">
  <p:tag name="TIMING" val="|1.6"/>
</p:tagLst>
</file>

<file path=ppt/tags/tag8.xml><?xml version="1.0" encoding="utf-8"?>
<p:tagLst xmlns:p="http://schemas.openxmlformats.org/presentationml/2006/main">
  <p:tag name="TIMING" val="|1.6"/>
</p:tagLst>
</file>

<file path=ppt/tags/tag9.xml><?xml version="1.0" encoding="utf-8"?>
<p:tagLst xmlns:p="http://schemas.openxmlformats.org/presentationml/2006/main">
  <p:tag name="TIMING" val="|1.6"/>
</p:tagLst>
</file>

<file path=ppt/tags/tag10.xml><?xml version="1.0" encoding="utf-8"?>
<p:tagLst xmlns:p="http://schemas.openxmlformats.org/presentationml/2006/main">
  <p:tag name="TIMING" val="|1.6"/>
</p:tagLst>
</file>

<file path=ppt/tags/tag11.xml><?xml version="1.0" encoding="utf-8"?>
<p:tagLst xmlns:p="http://schemas.openxmlformats.org/presentationml/2006/main">
  <p:tag name="TIMING" val="|1.6"/>
</p:tagLst>
</file>

<file path=ppt/tags/tag12.xml><?xml version="1.0" encoding="utf-8"?>
<p:tagLst xmlns:p="http://schemas.openxmlformats.org/presentationml/2006/main">
  <p:tag name="TIMING" val="|1.6"/>
</p:tagLst>
</file>

<file path=ppt/tags/tag13.xml><?xml version="1.0" encoding="utf-8"?>
<p:tagLst xmlns:p="http://schemas.openxmlformats.org/presentationml/2006/main">
  <p:tag name="TIMING" val="|1.6"/>
</p:tagLst>
</file>

<file path=ppt/tags/tag14.xml><?xml version="1.0" encoding="utf-8"?>
<p:tagLst xmlns:p="http://schemas.openxmlformats.org/presentationml/2006/main">
  <p:tag name="TIMING" val="|1.6"/>
</p:tagLst>
</file>

<file path=ppt/tags/tag15.xml><?xml version="1.0" encoding="utf-8"?>
<p:tagLst xmlns:p="http://schemas.openxmlformats.org/presentationml/2006/main">
  <p:tag name="commondata" val="eyJoZGlkIjoiYjk5ODM0YmMxOWJiYWQyNDU4MGIzYWRmYTA0ZmI5NDcifQ==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font">
      <a:majorFont>
        <a:latin typeface="等线 Light"/>
        <a:ea typeface=""/>
        <a:cs typeface=""/>
      </a:majorFont>
      <a:minorFont>
        <a:latin typeface="等线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1491</Words>
  <Application>WPS 演示</Application>
  <PresentationFormat>自定义</PresentationFormat>
  <Paragraphs>209</Paragraphs>
  <Slides>19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35" baseType="lpstr">
      <vt:lpstr>Arial</vt:lpstr>
      <vt:lpstr>宋体</vt:lpstr>
      <vt:lpstr>Wingdings</vt:lpstr>
      <vt:lpstr>微软雅黑</vt:lpstr>
      <vt:lpstr>Consolas</vt:lpstr>
      <vt:lpstr>Times New Roman</vt:lpstr>
      <vt:lpstr>方正小标宋_GBK</vt:lpstr>
      <vt:lpstr>等线</vt:lpstr>
      <vt:lpstr>Arial Unicode MS</vt:lpstr>
      <vt:lpstr>等线 Light</vt:lpstr>
      <vt:lpstr>Calibri</vt:lpstr>
      <vt:lpstr>黑体</vt:lpstr>
      <vt:lpstr>新宋体</vt:lpstr>
      <vt:lpstr>Agency FB</vt:lpstr>
      <vt:lpstr>Kartika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熊猫办公</dc:title>
  <dc:creator/>
  <dc:subject>tukuppt</dc:subject>
  <cp:lastModifiedBy>如君</cp:lastModifiedBy>
  <cp:revision>115</cp:revision>
  <dcterms:created xsi:type="dcterms:W3CDTF">2021-08-16T09:00:00Z</dcterms:created>
  <dcterms:modified xsi:type="dcterms:W3CDTF">2025-04-30T09:13:55Z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2052-12.1.0.20305</vt:lpwstr>
  </property>
  <property fmtid="{D5CDD505-2E9C-101B-9397-08002B2CF9AE}" pid="3" name="ICV">
    <vt:lpwstr>42A1513CBA9E4D7985808CE486E7B9BD_13</vt:lpwstr>
  </property>
</Properties>
</file>